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Lst>
  <p:sldSz cy="5143500" cx="9144000"/>
  <p:notesSz cx="6858000" cy="9144000"/>
  <p:embeddedFontLst>
    <p:embeddedFont>
      <p:font typeface="Proxima Nova"/>
      <p:regular r:id="rId113"/>
      <p:bold r:id="rId114"/>
      <p:italic r:id="rId115"/>
      <p:boldItalic r:id="rId116"/>
    </p:embeddedFont>
    <p:embeddedFont>
      <p:font typeface="Caveat"/>
      <p:regular r:id="rId117"/>
      <p:bold r:id="rId118"/>
    </p:embeddedFont>
    <p:embeddedFont>
      <p:font typeface="Proxima Nova Semibold"/>
      <p:regular r:id="rId119"/>
      <p:bold r:id="rId120"/>
      <p:boldItalic r:id="rId1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122" roundtripDataSignature="AMtx7mgQXjaVO+qx6Uk1pxJWTsxUnBfb0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121" Type="http://schemas.openxmlformats.org/officeDocument/2006/relationships/font" Target="fonts/ProximaNovaSemibold-boldItalic.fntdata"/><Relationship Id="rId25" Type="http://schemas.openxmlformats.org/officeDocument/2006/relationships/slide" Target="slides/slide20.xml"/><Relationship Id="rId120" Type="http://schemas.openxmlformats.org/officeDocument/2006/relationships/font" Target="fonts/ProximaNovaSemibold-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22" Type="http://customschemas.google.com/relationships/presentationmetadata" Target="metadata"/><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font" Target="fonts/Caveat-bold.fntdata"/><Relationship Id="rId117" Type="http://schemas.openxmlformats.org/officeDocument/2006/relationships/font" Target="fonts/Caveat-regular.fntdata"/><Relationship Id="rId116" Type="http://schemas.openxmlformats.org/officeDocument/2006/relationships/font" Target="fonts/ProximaNova-boldItalic.fntdata"/><Relationship Id="rId115" Type="http://schemas.openxmlformats.org/officeDocument/2006/relationships/font" Target="fonts/ProximaNova-italic.fntdata"/><Relationship Id="rId119" Type="http://schemas.openxmlformats.org/officeDocument/2006/relationships/font" Target="fonts/ProximaNovaSemibold-regular.fntdata"/><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ProximaNova-bold.fntdata"/><Relationship Id="rId18" Type="http://schemas.openxmlformats.org/officeDocument/2006/relationships/slide" Target="slides/slide13.xml"/><Relationship Id="rId113" Type="http://schemas.openxmlformats.org/officeDocument/2006/relationships/font" Target="fonts/ProximaNova-regular.fntdata"/><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000" y="6477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7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p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1" name="Google Shape;911;p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p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6" name="Google Shape;916;p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p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5" name="Google Shape;925;p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p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0" name="Google Shape;930;p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p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2" name="Google Shape;972;p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p110:notes"/>
          <p:cNvSpPr txBox="1"/>
          <p:nvPr>
            <p:ph idx="12" type="sldNum"/>
          </p:nvPr>
        </p:nvSpPr>
        <p:spPr>
          <a:xfrm>
            <a:off x="0" y="0"/>
            <a:ext cx="3000000" cy="3000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015" name="Google Shape;1015;p110: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99CCFF"/>
          </a:solidFill>
          <a:ln cap="flat" cmpd="sng" w="25400">
            <a:solidFill>
              <a:srgbClr val="000000"/>
            </a:solidFill>
            <a:prstDash val="solid"/>
            <a:round/>
            <a:headEnd len="sm" w="sm" type="none"/>
            <a:tailEnd len="sm" w="sm" type="none"/>
          </a:ln>
        </p:spPr>
      </p:sp>
      <p:sp>
        <p:nvSpPr>
          <p:cNvPr id="1016" name="Google Shape;1016;p110:notes"/>
          <p:cNvSpPr txBox="1"/>
          <p:nvPr>
            <p:ph idx="1" type="body"/>
          </p:nvPr>
        </p:nvSpPr>
        <p:spPr>
          <a:xfrm>
            <a:off x="685800" y="4343400"/>
            <a:ext cx="5486400" cy="353913"/>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p111:notes"/>
          <p:cNvSpPr txBox="1"/>
          <p:nvPr>
            <p:ph idx="12" type="sldNum"/>
          </p:nvPr>
        </p:nvSpPr>
        <p:spPr>
          <a:xfrm>
            <a:off x="0" y="0"/>
            <a:ext cx="3000000" cy="3000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022" name="Google Shape;1022;p111: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99CCFF"/>
          </a:solidFill>
          <a:ln cap="flat" cmpd="sng" w="25400">
            <a:solidFill>
              <a:srgbClr val="000000"/>
            </a:solidFill>
            <a:prstDash val="solid"/>
            <a:round/>
            <a:headEnd len="sm" w="sm" type="none"/>
            <a:tailEnd len="sm" w="sm" type="none"/>
          </a:ln>
        </p:spPr>
      </p:sp>
      <p:sp>
        <p:nvSpPr>
          <p:cNvPr id="1023" name="Google Shape;1023;p111:notes"/>
          <p:cNvSpPr txBox="1"/>
          <p:nvPr>
            <p:ph idx="1" type="body"/>
          </p:nvPr>
        </p:nvSpPr>
        <p:spPr>
          <a:xfrm>
            <a:off x="777239" y="4777560"/>
            <a:ext cx="6217560" cy="538344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p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0" name="Google Shape;1030;p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20:notes"/>
          <p:cNvSpPr txBox="1"/>
          <p:nvPr>
            <p:ph idx="12" type="sldNum"/>
          </p:nvPr>
        </p:nvSpPr>
        <p:spPr>
          <a:xfrm>
            <a:off x="0" y="0"/>
            <a:ext cx="3000000" cy="3000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48" name="Google Shape;148;p20: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99CCFF"/>
          </a:solidFill>
          <a:ln cap="flat" cmpd="sng" w="25400">
            <a:solidFill>
              <a:srgbClr val="000000"/>
            </a:solidFill>
            <a:prstDash val="solid"/>
            <a:round/>
            <a:headEnd len="sm" w="sm" type="none"/>
            <a:tailEnd len="sm" w="sm" type="none"/>
          </a:ln>
        </p:spPr>
      </p:sp>
      <p:sp>
        <p:nvSpPr>
          <p:cNvPr id="149" name="Google Shape;149;p20:notes"/>
          <p:cNvSpPr txBox="1"/>
          <p:nvPr>
            <p:ph idx="1" type="body"/>
          </p:nvPr>
        </p:nvSpPr>
        <p:spPr>
          <a:xfrm>
            <a:off x="777239" y="4777560"/>
            <a:ext cx="6217560" cy="538344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21:notes"/>
          <p:cNvSpPr txBox="1"/>
          <p:nvPr>
            <p:ph idx="12" type="sldNum"/>
          </p:nvPr>
        </p:nvSpPr>
        <p:spPr>
          <a:xfrm>
            <a:off x="0" y="0"/>
            <a:ext cx="3000000" cy="3000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56" name="Google Shape;156;p21:notes"/>
          <p:cNvSpPr/>
          <p:nvPr>
            <p:ph idx="2" type="sldImg"/>
          </p:nvPr>
        </p:nvSpPr>
        <p:spPr>
          <a:xfrm>
            <a:off x="654050" y="796925"/>
            <a:ext cx="6705600" cy="3771900"/>
          </a:xfrm>
          <a:custGeom>
            <a:rect b="b" l="l" r="r" t="t"/>
            <a:pathLst>
              <a:path extrusionOk="0" h="120000" w="120000">
                <a:moveTo>
                  <a:pt x="0" y="0"/>
                </a:moveTo>
                <a:lnTo>
                  <a:pt x="120000" y="0"/>
                </a:lnTo>
                <a:lnTo>
                  <a:pt x="120000" y="120000"/>
                </a:lnTo>
                <a:lnTo>
                  <a:pt x="0" y="120000"/>
                </a:lnTo>
                <a:close/>
              </a:path>
            </a:pathLst>
          </a:custGeom>
          <a:solidFill>
            <a:srgbClr val="99CCFF"/>
          </a:solidFill>
          <a:ln cap="flat" cmpd="sng" w="25400">
            <a:solidFill>
              <a:srgbClr val="000000"/>
            </a:solidFill>
            <a:prstDash val="solid"/>
            <a:round/>
            <a:headEnd len="sm" w="sm" type="none"/>
            <a:tailEnd len="sm" w="sm" type="none"/>
          </a:ln>
        </p:spPr>
      </p:sp>
      <p:sp>
        <p:nvSpPr>
          <p:cNvPr id="157" name="Google Shape;157;p21:notes"/>
          <p:cNvSpPr txBox="1"/>
          <p:nvPr>
            <p:ph idx="1" type="body"/>
          </p:nvPr>
        </p:nvSpPr>
        <p:spPr>
          <a:xfrm>
            <a:off x="777239" y="4777560"/>
            <a:ext cx="6217560" cy="958032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22:notes"/>
          <p:cNvSpPr txBox="1"/>
          <p:nvPr>
            <p:ph idx="12" type="sldNum"/>
          </p:nvPr>
        </p:nvSpPr>
        <p:spPr>
          <a:xfrm>
            <a:off x="0" y="0"/>
            <a:ext cx="3000000" cy="3000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63" name="Google Shape;163;p22: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99CCFF"/>
          </a:solidFill>
          <a:ln cap="flat" cmpd="sng" w="25400">
            <a:solidFill>
              <a:srgbClr val="000000"/>
            </a:solidFill>
            <a:prstDash val="solid"/>
            <a:round/>
            <a:headEnd len="sm" w="sm" type="none"/>
            <a:tailEnd len="sm" w="sm" type="none"/>
          </a:ln>
        </p:spPr>
      </p:sp>
      <p:sp>
        <p:nvSpPr>
          <p:cNvPr id="164" name="Google Shape;164;p22:notes"/>
          <p:cNvSpPr txBox="1"/>
          <p:nvPr>
            <p:ph idx="1" type="body"/>
          </p:nvPr>
        </p:nvSpPr>
        <p:spPr>
          <a:xfrm>
            <a:off x="705971" y="4377018"/>
            <a:ext cx="5486400" cy="353913"/>
          </a:xfrm>
          <a:prstGeom prst="rect">
            <a:avLst/>
          </a:prstGeom>
          <a:noFill/>
          <a:ln>
            <a:noFill/>
          </a:ln>
        </p:spPr>
        <p:txBody>
          <a:bodyPr anchorCtr="0" anchor="t" bIns="91425" lIns="91425" spcFirstLastPara="1" rIns="91425" wrap="square" tIns="91425">
            <a:sp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23:notes"/>
          <p:cNvSpPr txBox="1"/>
          <p:nvPr>
            <p:ph idx="12" type="sldNum"/>
          </p:nvPr>
        </p:nvSpPr>
        <p:spPr>
          <a:xfrm>
            <a:off x="0" y="0"/>
            <a:ext cx="3000000" cy="3000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70" name="Google Shape;170;p23: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99CCFF"/>
          </a:solidFill>
          <a:ln cap="flat" cmpd="sng" w="25400">
            <a:solidFill>
              <a:srgbClr val="000000"/>
            </a:solidFill>
            <a:prstDash val="solid"/>
            <a:round/>
            <a:headEnd len="sm" w="sm" type="none"/>
            <a:tailEnd len="sm" w="sm" type="none"/>
          </a:ln>
        </p:spPr>
      </p:sp>
      <p:sp>
        <p:nvSpPr>
          <p:cNvPr id="171" name="Google Shape;171;p23:notes"/>
          <p:cNvSpPr txBox="1"/>
          <p:nvPr>
            <p:ph idx="1" type="body"/>
          </p:nvPr>
        </p:nvSpPr>
        <p:spPr>
          <a:xfrm>
            <a:off x="777239" y="4777560"/>
            <a:ext cx="6217560" cy="4816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24:notes"/>
          <p:cNvSpPr txBox="1"/>
          <p:nvPr>
            <p:ph idx="12" type="sldNum"/>
          </p:nvPr>
        </p:nvSpPr>
        <p:spPr>
          <a:xfrm>
            <a:off x="0" y="0"/>
            <a:ext cx="3000000" cy="3000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78" name="Google Shape;178;p24: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99CCFF"/>
          </a:solidFill>
          <a:ln cap="flat" cmpd="sng" w="25400">
            <a:solidFill>
              <a:srgbClr val="000000"/>
            </a:solidFill>
            <a:prstDash val="solid"/>
            <a:round/>
            <a:headEnd len="sm" w="sm" type="none"/>
            <a:tailEnd len="sm" w="sm" type="none"/>
          </a:ln>
        </p:spPr>
      </p:sp>
      <p:sp>
        <p:nvSpPr>
          <p:cNvPr id="179" name="Google Shape;179;p24:notes"/>
          <p:cNvSpPr txBox="1"/>
          <p:nvPr>
            <p:ph idx="1" type="body"/>
          </p:nvPr>
        </p:nvSpPr>
        <p:spPr>
          <a:xfrm>
            <a:off x="685800" y="4343400"/>
            <a:ext cx="5486400" cy="353913"/>
          </a:xfrm>
          <a:prstGeom prst="rect">
            <a:avLst/>
          </a:prstGeom>
          <a:noFill/>
          <a:ln>
            <a:noFill/>
          </a:ln>
        </p:spPr>
        <p:txBody>
          <a:bodyPr anchorCtr="0" anchor="t" bIns="91425" lIns="91425" spcFirstLastPara="1" rIns="91425" wrap="square" tIns="91425">
            <a:sp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25:notes"/>
          <p:cNvSpPr txBox="1"/>
          <p:nvPr>
            <p:ph idx="12" type="sldNum"/>
          </p:nvPr>
        </p:nvSpPr>
        <p:spPr>
          <a:xfrm>
            <a:off x="0" y="0"/>
            <a:ext cx="3000000" cy="3000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11" name="Google Shape;211;p25: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99CCFF"/>
          </a:solidFill>
          <a:ln cap="flat" cmpd="sng" w="25400">
            <a:solidFill>
              <a:srgbClr val="000000"/>
            </a:solidFill>
            <a:prstDash val="solid"/>
            <a:round/>
            <a:headEnd len="sm" w="sm" type="none"/>
            <a:tailEnd len="sm" w="sm" type="none"/>
          </a:ln>
        </p:spPr>
      </p:sp>
      <p:sp>
        <p:nvSpPr>
          <p:cNvPr id="212" name="Google Shape;212;p25:notes"/>
          <p:cNvSpPr txBox="1"/>
          <p:nvPr>
            <p:ph idx="1" type="body"/>
          </p:nvPr>
        </p:nvSpPr>
        <p:spPr>
          <a:xfrm>
            <a:off x="777239" y="4777560"/>
            <a:ext cx="6217560" cy="62334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6:notes"/>
          <p:cNvSpPr txBox="1"/>
          <p:nvPr>
            <p:ph idx="12" type="sldNum"/>
          </p:nvPr>
        </p:nvSpPr>
        <p:spPr>
          <a:xfrm>
            <a:off x="0" y="0"/>
            <a:ext cx="3000000" cy="3000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44" name="Google Shape;244;p26: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99CCFF"/>
          </a:solidFill>
          <a:ln cap="flat" cmpd="sng" w="25400">
            <a:solidFill>
              <a:srgbClr val="000000"/>
            </a:solidFill>
            <a:prstDash val="solid"/>
            <a:round/>
            <a:headEnd len="sm" w="sm" type="none"/>
            <a:tailEnd len="sm" w="sm" type="none"/>
          </a:ln>
        </p:spPr>
      </p:sp>
      <p:sp>
        <p:nvSpPr>
          <p:cNvPr id="245" name="Google Shape;245;p26:notes"/>
          <p:cNvSpPr txBox="1"/>
          <p:nvPr>
            <p:ph idx="1" type="body"/>
          </p:nvPr>
        </p:nvSpPr>
        <p:spPr>
          <a:xfrm>
            <a:off x="777239" y="4777560"/>
            <a:ext cx="6217560" cy="651672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27:notes"/>
          <p:cNvSpPr txBox="1"/>
          <p:nvPr>
            <p:ph idx="12" type="sldNum"/>
          </p:nvPr>
        </p:nvSpPr>
        <p:spPr>
          <a:xfrm>
            <a:off x="0" y="0"/>
            <a:ext cx="3000000" cy="3000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55" name="Google Shape;255;p27: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99CCFF"/>
          </a:solidFill>
          <a:ln cap="flat" cmpd="sng" w="25400">
            <a:solidFill>
              <a:srgbClr val="000000"/>
            </a:solidFill>
            <a:prstDash val="solid"/>
            <a:round/>
            <a:headEnd len="sm" w="sm" type="none"/>
            <a:tailEnd len="sm" w="sm" type="none"/>
          </a:ln>
        </p:spPr>
      </p:sp>
      <p:sp>
        <p:nvSpPr>
          <p:cNvPr id="256" name="Google Shape;256;p27:notes"/>
          <p:cNvSpPr txBox="1"/>
          <p:nvPr>
            <p:ph idx="1" type="body"/>
          </p:nvPr>
        </p:nvSpPr>
        <p:spPr>
          <a:xfrm>
            <a:off x="777239" y="4777560"/>
            <a:ext cx="6217560" cy="4816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8:notes"/>
          <p:cNvSpPr txBox="1"/>
          <p:nvPr>
            <p:ph idx="12" type="sldNum"/>
          </p:nvPr>
        </p:nvSpPr>
        <p:spPr>
          <a:xfrm>
            <a:off x="0" y="0"/>
            <a:ext cx="3000000" cy="3000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89" name="Google Shape;289;p28:notes"/>
          <p:cNvSpPr/>
          <p:nvPr>
            <p:ph idx="2" type="sldImg"/>
          </p:nvPr>
        </p:nvSpPr>
        <p:spPr>
          <a:xfrm>
            <a:off x="533400" y="742950"/>
            <a:ext cx="6705600" cy="3771900"/>
          </a:xfrm>
          <a:custGeom>
            <a:rect b="b" l="l" r="r" t="t"/>
            <a:pathLst>
              <a:path extrusionOk="0" h="120000" w="120000">
                <a:moveTo>
                  <a:pt x="0" y="0"/>
                </a:moveTo>
                <a:lnTo>
                  <a:pt x="120000" y="0"/>
                </a:lnTo>
                <a:lnTo>
                  <a:pt x="120000" y="120000"/>
                </a:lnTo>
                <a:lnTo>
                  <a:pt x="0" y="120000"/>
                </a:lnTo>
                <a:close/>
              </a:path>
            </a:pathLst>
          </a:custGeom>
          <a:solidFill>
            <a:srgbClr val="99CCFF"/>
          </a:solidFill>
          <a:ln cap="flat" cmpd="sng" w="25400">
            <a:solidFill>
              <a:srgbClr val="000000"/>
            </a:solidFill>
            <a:prstDash val="solid"/>
            <a:round/>
            <a:headEnd len="sm" w="sm" type="none"/>
            <a:tailEnd len="sm" w="sm" type="none"/>
          </a:ln>
        </p:spPr>
      </p:sp>
      <p:sp>
        <p:nvSpPr>
          <p:cNvPr id="290" name="Google Shape;290;p28:notes"/>
          <p:cNvSpPr txBox="1"/>
          <p:nvPr>
            <p:ph idx="1" type="body"/>
          </p:nvPr>
        </p:nvSpPr>
        <p:spPr>
          <a:xfrm>
            <a:off x="685800" y="4343400"/>
            <a:ext cx="5486400" cy="353913"/>
          </a:xfrm>
          <a:prstGeom prst="rect">
            <a:avLst/>
          </a:prstGeom>
          <a:noFill/>
          <a:ln>
            <a:noFill/>
          </a:ln>
        </p:spPr>
        <p:txBody>
          <a:bodyPr anchorCtr="0" anchor="t" bIns="91425" lIns="91425" spcFirstLastPara="1" rIns="91425" wrap="square" tIns="91425">
            <a:sp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30:notes"/>
          <p:cNvSpPr txBox="1"/>
          <p:nvPr>
            <p:ph idx="12" type="sldNum"/>
          </p:nvPr>
        </p:nvSpPr>
        <p:spPr>
          <a:xfrm>
            <a:off x="0" y="0"/>
            <a:ext cx="3000000" cy="3000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04" name="Google Shape;304;p30: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99CCFF"/>
          </a:solidFill>
          <a:ln cap="flat" cmpd="sng" w="25400">
            <a:solidFill>
              <a:srgbClr val="000000"/>
            </a:solidFill>
            <a:prstDash val="solid"/>
            <a:round/>
            <a:headEnd len="sm" w="sm" type="none"/>
            <a:tailEnd len="sm" w="sm" type="none"/>
          </a:ln>
        </p:spPr>
      </p:sp>
      <p:sp>
        <p:nvSpPr>
          <p:cNvPr id="305" name="Google Shape;305;p30:notes"/>
          <p:cNvSpPr txBox="1"/>
          <p:nvPr>
            <p:ph idx="1" type="body"/>
          </p:nvPr>
        </p:nvSpPr>
        <p:spPr>
          <a:xfrm>
            <a:off x="685800" y="4343400"/>
            <a:ext cx="5486400" cy="353913"/>
          </a:xfrm>
          <a:prstGeom prst="rect">
            <a:avLst/>
          </a:prstGeom>
          <a:noFill/>
          <a:ln>
            <a:noFill/>
          </a:ln>
        </p:spPr>
        <p:txBody>
          <a:bodyPr anchorCtr="0" anchor="t" bIns="91425" lIns="91425" spcFirstLastPara="1" rIns="91425" wrap="square" tIns="91425">
            <a:sp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31:notes"/>
          <p:cNvSpPr txBox="1"/>
          <p:nvPr>
            <p:ph idx="12" type="sldNum"/>
          </p:nvPr>
        </p:nvSpPr>
        <p:spPr>
          <a:xfrm>
            <a:off x="0" y="0"/>
            <a:ext cx="3000000" cy="3000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11" name="Google Shape;311;p31: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99CCFF"/>
          </a:solidFill>
          <a:ln cap="flat" cmpd="sng" w="25400">
            <a:solidFill>
              <a:srgbClr val="000000"/>
            </a:solidFill>
            <a:prstDash val="solid"/>
            <a:round/>
            <a:headEnd len="sm" w="sm" type="none"/>
            <a:tailEnd len="sm" w="sm" type="none"/>
          </a:ln>
        </p:spPr>
      </p:sp>
      <p:sp>
        <p:nvSpPr>
          <p:cNvPr id="312" name="Google Shape;312;p31:notes"/>
          <p:cNvSpPr txBox="1"/>
          <p:nvPr>
            <p:ph idx="1" type="body"/>
          </p:nvPr>
        </p:nvSpPr>
        <p:spPr>
          <a:xfrm>
            <a:off x="685800" y="4343400"/>
            <a:ext cx="5486400" cy="353913"/>
          </a:xfrm>
          <a:prstGeom prst="rect">
            <a:avLst/>
          </a:prstGeom>
          <a:noFill/>
          <a:ln>
            <a:noFill/>
          </a:ln>
        </p:spPr>
        <p:txBody>
          <a:bodyPr anchorCtr="0" anchor="t" bIns="91425" lIns="91425" spcFirstLastPara="1" rIns="91425" wrap="square" tIns="91425">
            <a:sp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32:notes"/>
          <p:cNvSpPr txBox="1"/>
          <p:nvPr>
            <p:ph idx="12" type="sldNum"/>
          </p:nvPr>
        </p:nvSpPr>
        <p:spPr>
          <a:xfrm>
            <a:off x="0" y="0"/>
            <a:ext cx="3000000" cy="3000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18" name="Google Shape;318;p32: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99CCFF"/>
          </a:solidFill>
          <a:ln cap="flat" cmpd="sng" w="25400">
            <a:solidFill>
              <a:srgbClr val="000000"/>
            </a:solidFill>
            <a:prstDash val="solid"/>
            <a:round/>
            <a:headEnd len="sm" w="sm" type="none"/>
            <a:tailEnd len="sm" w="sm" type="none"/>
          </a:ln>
        </p:spPr>
      </p:sp>
      <p:sp>
        <p:nvSpPr>
          <p:cNvPr id="319" name="Google Shape;319;p32:notes"/>
          <p:cNvSpPr txBox="1"/>
          <p:nvPr>
            <p:ph idx="1" type="body"/>
          </p:nvPr>
        </p:nvSpPr>
        <p:spPr>
          <a:xfrm>
            <a:off x="685800" y="4343400"/>
            <a:ext cx="5486400" cy="353913"/>
          </a:xfrm>
          <a:prstGeom prst="rect">
            <a:avLst/>
          </a:prstGeom>
          <a:noFill/>
          <a:ln>
            <a:noFill/>
          </a:ln>
        </p:spPr>
        <p:txBody>
          <a:bodyPr anchorCtr="0" anchor="t" bIns="91425" lIns="91425" spcFirstLastPara="1" rIns="91425" wrap="square" tIns="91425">
            <a:sp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33:notes"/>
          <p:cNvSpPr txBox="1"/>
          <p:nvPr>
            <p:ph idx="12" type="sldNum"/>
          </p:nvPr>
        </p:nvSpPr>
        <p:spPr>
          <a:xfrm>
            <a:off x="0" y="0"/>
            <a:ext cx="3000000" cy="3000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25" name="Google Shape;325;p33: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99CCFF"/>
          </a:solidFill>
          <a:ln cap="flat" cmpd="sng" w="25400">
            <a:solidFill>
              <a:srgbClr val="000000"/>
            </a:solidFill>
            <a:prstDash val="solid"/>
            <a:round/>
            <a:headEnd len="sm" w="sm" type="none"/>
            <a:tailEnd len="sm" w="sm" type="none"/>
          </a:ln>
        </p:spPr>
      </p:sp>
      <p:sp>
        <p:nvSpPr>
          <p:cNvPr id="326" name="Google Shape;326;p33:notes"/>
          <p:cNvSpPr txBox="1"/>
          <p:nvPr>
            <p:ph idx="1" type="body"/>
          </p:nvPr>
        </p:nvSpPr>
        <p:spPr>
          <a:xfrm>
            <a:off x="685800" y="4343400"/>
            <a:ext cx="5486400" cy="353913"/>
          </a:xfrm>
          <a:prstGeom prst="rect">
            <a:avLst/>
          </a:prstGeom>
          <a:noFill/>
          <a:ln>
            <a:noFill/>
          </a:ln>
        </p:spPr>
        <p:txBody>
          <a:bodyPr anchorCtr="0" anchor="t" bIns="91425" lIns="91425" spcFirstLastPara="1" rIns="91425" wrap="square" tIns="91425">
            <a:sp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34:notes"/>
          <p:cNvSpPr txBox="1"/>
          <p:nvPr>
            <p:ph idx="12" type="sldNum"/>
          </p:nvPr>
        </p:nvSpPr>
        <p:spPr>
          <a:xfrm>
            <a:off x="0" y="0"/>
            <a:ext cx="3000000" cy="3000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33" name="Google Shape;333;p34: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99CCFF"/>
          </a:solidFill>
          <a:ln cap="flat" cmpd="sng" w="25400">
            <a:solidFill>
              <a:srgbClr val="000000"/>
            </a:solidFill>
            <a:prstDash val="solid"/>
            <a:round/>
            <a:headEnd len="sm" w="sm" type="none"/>
            <a:tailEnd len="sm" w="sm" type="none"/>
          </a:ln>
        </p:spPr>
      </p:sp>
      <p:sp>
        <p:nvSpPr>
          <p:cNvPr id="334" name="Google Shape;334;p34:notes"/>
          <p:cNvSpPr txBox="1"/>
          <p:nvPr>
            <p:ph idx="1" type="body"/>
          </p:nvPr>
        </p:nvSpPr>
        <p:spPr>
          <a:xfrm>
            <a:off x="685800" y="4343400"/>
            <a:ext cx="5486400" cy="353913"/>
          </a:xfrm>
          <a:prstGeom prst="rect">
            <a:avLst/>
          </a:prstGeom>
          <a:noFill/>
          <a:ln>
            <a:noFill/>
          </a:ln>
        </p:spPr>
        <p:txBody>
          <a:bodyPr anchorCtr="0" anchor="t" bIns="91425" lIns="91425" spcFirstLastPara="1" rIns="91425" wrap="square" tIns="91425">
            <a:sp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35:notes"/>
          <p:cNvSpPr txBox="1"/>
          <p:nvPr>
            <p:ph idx="12" type="sldNum"/>
          </p:nvPr>
        </p:nvSpPr>
        <p:spPr>
          <a:xfrm>
            <a:off x="0" y="0"/>
            <a:ext cx="3000000" cy="3000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41" name="Google Shape;341;p35: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99CCFF"/>
          </a:solidFill>
          <a:ln cap="flat" cmpd="sng" w="25400">
            <a:solidFill>
              <a:srgbClr val="000000"/>
            </a:solidFill>
            <a:prstDash val="solid"/>
            <a:round/>
            <a:headEnd len="sm" w="sm" type="none"/>
            <a:tailEnd len="sm" w="sm" type="none"/>
          </a:ln>
        </p:spPr>
      </p:sp>
      <p:sp>
        <p:nvSpPr>
          <p:cNvPr id="342" name="Google Shape;342;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36:notes"/>
          <p:cNvSpPr txBox="1"/>
          <p:nvPr>
            <p:ph idx="12" type="sldNum"/>
          </p:nvPr>
        </p:nvSpPr>
        <p:spPr>
          <a:xfrm>
            <a:off x="0" y="0"/>
            <a:ext cx="3000000" cy="3000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49" name="Google Shape;349;p36: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99CCFF"/>
          </a:solidFill>
          <a:ln cap="flat" cmpd="sng" w="25400">
            <a:solidFill>
              <a:srgbClr val="000000"/>
            </a:solidFill>
            <a:prstDash val="solid"/>
            <a:round/>
            <a:headEnd len="sm" w="sm" type="none"/>
            <a:tailEnd len="sm" w="sm" type="none"/>
          </a:ln>
        </p:spPr>
      </p:sp>
      <p:sp>
        <p:nvSpPr>
          <p:cNvPr id="350" name="Google Shape;350;p36:notes"/>
          <p:cNvSpPr txBox="1"/>
          <p:nvPr>
            <p:ph idx="1" type="body"/>
          </p:nvPr>
        </p:nvSpPr>
        <p:spPr>
          <a:xfrm>
            <a:off x="685800" y="4343400"/>
            <a:ext cx="5486400" cy="353913"/>
          </a:xfrm>
          <a:prstGeom prst="rect">
            <a:avLst/>
          </a:prstGeom>
          <a:noFill/>
          <a:ln>
            <a:noFill/>
          </a:ln>
        </p:spPr>
        <p:txBody>
          <a:bodyPr anchorCtr="0" anchor="t" bIns="91425" lIns="91425" spcFirstLastPara="1" rIns="91425" wrap="square" tIns="91425">
            <a:sp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37:notes"/>
          <p:cNvSpPr txBox="1"/>
          <p:nvPr>
            <p:ph idx="12" type="sldNum"/>
          </p:nvPr>
        </p:nvSpPr>
        <p:spPr>
          <a:xfrm>
            <a:off x="0" y="0"/>
            <a:ext cx="3000000" cy="3000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55" name="Google Shape;355;p37: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99CCFF"/>
          </a:solidFill>
          <a:ln cap="flat" cmpd="sng" w="25400">
            <a:solidFill>
              <a:srgbClr val="000000"/>
            </a:solidFill>
            <a:prstDash val="solid"/>
            <a:round/>
            <a:headEnd len="sm" w="sm" type="none"/>
            <a:tailEnd len="sm" w="sm" type="none"/>
          </a:ln>
        </p:spPr>
      </p:sp>
      <p:sp>
        <p:nvSpPr>
          <p:cNvPr id="356" name="Google Shape;356;p37:notes"/>
          <p:cNvSpPr txBox="1"/>
          <p:nvPr>
            <p:ph idx="1" type="body"/>
          </p:nvPr>
        </p:nvSpPr>
        <p:spPr>
          <a:xfrm>
            <a:off x="685800" y="4343400"/>
            <a:ext cx="5486400" cy="353913"/>
          </a:xfrm>
          <a:prstGeom prst="rect">
            <a:avLst/>
          </a:prstGeom>
          <a:noFill/>
          <a:ln>
            <a:noFill/>
          </a:ln>
        </p:spPr>
        <p:txBody>
          <a:bodyPr anchorCtr="0" anchor="t" bIns="91425" lIns="91425" spcFirstLastPara="1" rIns="91425" wrap="square" tIns="91425">
            <a:sp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38:notes"/>
          <p:cNvSpPr txBox="1"/>
          <p:nvPr>
            <p:ph idx="12" type="sldNum"/>
          </p:nvPr>
        </p:nvSpPr>
        <p:spPr>
          <a:xfrm>
            <a:off x="0" y="0"/>
            <a:ext cx="3000000" cy="3000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62" name="Google Shape;362;p38: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99CCFF"/>
          </a:solidFill>
          <a:ln cap="flat" cmpd="sng" w="25400">
            <a:solidFill>
              <a:srgbClr val="000000"/>
            </a:solidFill>
            <a:prstDash val="solid"/>
            <a:round/>
            <a:headEnd len="sm" w="sm" type="none"/>
            <a:tailEnd len="sm" w="sm" type="none"/>
          </a:ln>
        </p:spPr>
      </p:sp>
      <p:sp>
        <p:nvSpPr>
          <p:cNvPr id="363" name="Google Shape;363;p38:notes"/>
          <p:cNvSpPr txBox="1"/>
          <p:nvPr>
            <p:ph idx="1" type="body"/>
          </p:nvPr>
        </p:nvSpPr>
        <p:spPr>
          <a:xfrm>
            <a:off x="685800" y="4343400"/>
            <a:ext cx="5486400" cy="353913"/>
          </a:xfrm>
          <a:prstGeom prst="rect">
            <a:avLst/>
          </a:prstGeom>
          <a:noFill/>
          <a:ln>
            <a:noFill/>
          </a:ln>
        </p:spPr>
        <p:txBody>
          <a:bodyPr anchorCtr="0" anchor="t" bIns="91425" lIns="91425" spcFirstLastPara="1" rIns="91425" wrap="square" tIns="91425">
            <a:sp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39:notes"/>
          <p:cNvSpPr txBox="1"/>
          <p:nvPr>
            <p:ph idx="12" type="sldNum"/>
          </p:nvPr>
        </p:nvSpPr>
        <p:spPr>
          <a:xfrm>
            <a:off x="0" y="0"/>
            <a:ext cx="3000000" cy="3000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69" name="Google Shape;369;p39: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99CCFF"/>
          </a:solidFill>
          <a:ln cap="flat" cmpd="sng" w="25400">
            <a:solidFill>
              <a:srgbClr val="000000"/>
            </a:solidFill>
            <a:prstDash val="solid"/>
            <a:round/>
            <a:headEnd len="sm" w="sm" type="none"/>
            <a:tailEnd len="sm" w="sm" type="none"/>
          </a:ln>
        </p:spPr>
      </p:sp>
      <p:sp>
        <p:nvSpPr>
          <p:cNvPr id="370" name="Google Shape;370;p39:notes"/>
          <p:cNvSpPr txBox="1"/>
          <p:nvPr>
            <p:ph idx="1" type="body"/>
          </p:nvPr>
        </p:nvSpPr>
        <p:spPr>
          <a:xfrm>
            <a:off x="777239" y="4777560"/>
            <a:ext cx="6217560" cy="453348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40:notes"/>
          <p:cNvSpPr txBox="1"/>
          <p:nvPr>
            <p:ph idx="12" type="sldNum"/>
          </p:nvPr>
        </p:nvSpPr>
        <p:spPr>
          <a:xfrm>
            <a:off x="0" y="0"/>
            <a:ext cx="3000000" cy="3000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75" name="Google Shape;375;p40: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99CCFF"/>
          </a:solidFill>
          <a:ln cap="flat" cmpd="sng" w="25400">
            <a:solidFill>
              <a:srgbClr val="000000"/>
            </a:solidFill>
            <a:prstDash val="solid"/>
            <a:round/>
            <a:headEnd len="sm" w="sm" type="none"/>
            <a:tailEnd len="sm" w="sm" type="none"/>
          </a:ln>
        </p:spPr>
      </p:sp>
      <p:sp>
        <p:nvSpPr>
          <p:cNvPr id="376" name="Google Shape;376;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41:notes"/>
          <p:cNvSpPr txBox="1"/>
          <p:nvPr>
            <p:ph idx="12" type="sldNum"/>
          </p:nvPr>
        </p:nvSpPr>
        <p:spPr>
          <a:xfrm>
            <a:off x="0" y="0"/>
            <a:ext cx="3000000" cy="3000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82" name="Google Shape;382;p41: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99CCFF"/>
          </a:solidFill>
          <a:ln cap="flat" cmpd="sng" w="25400">
            <a:solidFill>
              <a:srgbClr val="000000"/>
            </a:solidFill>
            <a:prstDash val="solid"/>
            <a:round/>
            <a:headEnd len="sm" w="sm" type="none"/>
            <a:tailEnd len="sm" w="sm" type="none"/>
          </a:ln>
        </p:spPr>
      </p:sp>
      <p:sp>
        <p:nvSpPr>
          <p:cNvPr id="383" name="Google Shape;383;p41:notes"/>
          <p:cNvSpPr txBox="1"/>
          <p:nvPr>
            <p:ph idx="1" type="body"/>
          </p:nvPr>
        </p:nvSpPr>
        <p:spPr>
          <a:xfrm>
            <a:off x="685800" y="4343400"/>
            <a:ext cx="5486400" cy="353913"/>
          </a:xfrm>
          <a:prstGeom prst="rect">
            <a:avLst/>
          </a:prstGeom>
          <a:noFill/>
          <a:ln>
            <a:noFill/>
          </a:ln>
        </p:spPr>
        <p:txBody>
          <a:bodyPr anchorCtr="0" anchor="t" bIns="91425" lIns="91425" spcFirstLastPara="1" rIns="91425" wrap="square" tIns="91425">
            <a:sp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6" name="Google Shape;496;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1" name="Google Shape;571;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ddfb553392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7" name="Google Shape;577;gddfb553392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 name="Google Shape;589;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5" name="Google Shape;595;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1" name="Google Shape;601;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7" name="Google Shape;607;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14300" rtl="0" algn="l">
              <a:lnSpc>
                <a:spcPct val="100000"/>
              </a:lnSpc>
              <a:spcBef>
                <a:spcPts val="0"/>
              </a:spcBef>
              <a:spcAft>
                <a:spcPts val="0"/>
              </a:spcAft>
              <a:buSzPts val="18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3" name="Google Shape;613;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8" name="Google Shape;618;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3" name="Google Shape;623;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9" name="Google Shape;629;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4" name="Google Shape;634;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8" name="Google Shape;648;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3" name="Google Shape;663;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9" name="Google Shape;669;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5" name="Google Shape;675;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1" name="Google Shape;681;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7" name="Google Shape;687;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60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5" name="Google Shape;695;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1" name="Google Shape;701;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7" name="Google Shape;707;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3" name="Google Shape;713;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9" name="Google Shape;729;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600"/>
              </a:spcBef>
              <a:spcAft>
                <a:spcPts val="160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p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5" name="Google Shape;735;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1" name="Google Shape;741;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p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6" name="Google Shape;746;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e1a525f98f_0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3" name="Google Shape;753;ge1a525f98f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p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0" name="Google Shape;770;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p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7" name="Google Shape;777;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p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3" name="Google Shape;783;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p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9" name="Google Shape;789;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p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5" name="Google Shape;795;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p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2" name="Google Shape;802;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p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9" name="Google Shape;809;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6" name="Google Shape;816;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p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3" name="Google Shape;823;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p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0" name="Google Shape;830;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p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6" name="Google Shape;836;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p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3" name="Google Shape;843;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e076399bd6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9" name="Google Shape;849;ge076399bd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p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5" name="Google Shape;855;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p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0" name="Google Shape;860;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p98:notes"/>
          <p:cNvSpPr txBox="1"/>
          <p:nvPr>
            <p:ph idx="12" type="sldNum"/>
          </p:nvPr>
        </p:nvSpPr>
        <p:spPr>
          <a:xfrm>
            <a:off x="0" y="0"/>
            <a:ext cx="3000000" cy="3000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866" name="Google Shape;866;p98: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99CCFF"/>
          </a:solidFill>
          <a:ln cap="flat" cmpd="sng" w="25400">
            <a:solidFill>
              <a:srgbClr val="000000"/>
            </a:solidFill>
            <a:prstDash val="solid"/>
            <a:round/>
            <a:headEnd len="sm" w="sm" type="none"/>
            <a:tailEnd len="sm" w="sm" type="none"/>
          </a:ln>
        </p:spPr>
      </p:sp>
      <p:sp>
        <p:nvSpPr>
          <p:cNvPr id="867" name="Google Shape;867;p98:notes"/>
          <p:cNvSpPr txBox="1"/>
          <p:nvPr>
            <p:ph idx="1" type="body"/>
          </p:nvPr>
        </p:nvSpPr>
        <p:spPr>
          <a:xfrm>
            <a:off x="777239" y="4777560"/>
            <a:ext cx="6217560" cy="510012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p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4" name="Google Shape;874;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p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9" name="Google Shape;879;p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p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5" name="Google Shape;885;p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p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1" name="Google Shape;891;p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p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7" name="Google Shape;897;p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p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2" name="Google Shape;902;p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1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5200"/>
              <a:buFont typeface="Proxima Nova"/>
              <a:buNone/>
              <a:defRPr b="1" sz="5200">
                <a:solidFill>
                  <a:srgbClr val="000000"/>
                </a:solidFill>
                <a:latin typeface="Proxima Nova"/>
                <a:ea typeface="Proxima Nova"/>
                <a:cs typeface="Proxima Nova"/>
                <a:sym typeface="Proxima Nova"/>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1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5A1E50"/>
              </a:buClr>
              <a:buSzPts val="2800"/>
              <a:buFont typeface="Proxima Nova"/>
              <a:buNone/>
              <a:defRPr sz="2800">
                <a:solidFill>
                  <a:srgbClr val="5A1E50"/>
                </a:solidFill>
                <a:latin typeface="Proxima Nova"/>
                <a:ea typeface="Proxima Nova"/>
                <a:cs typeface="Proxima Nova"/>
                <a:sym typeface="Proxima Nova"/>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1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7" name="Shape 47"/>
        <p:cNvGrpSpPr/>
        <p:nvPr/>
      </p:nvGrpSpPr>
      <p:grpSpPr>
        <a:xfrm>
          <a:off x="0" y="0"/>
          <a:ext cx="0" cy="0"/>
          <a:chOff x="0" y="0"/>
          <a:chExt cx="0" cy="0"/>
        </a:xfrm>
      </p:grpSpPr>
      <p:sp>
        <p:nvSpPr>
          <p:cNvPr id="48" name="Google Shape;48;p12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Font typeface="Caveat"/>
              <a:buNone/>
              <a:defRPr>
                <a:latin typeface="Caveat"/>
                <a:ea typeface="Caveat"/>
                <a:cs typeface="Caveat"/>
                <a:sym typeface="Caveat"/>
              </a:defRPr>
            </a:lvl1pPr>
          </a:lstStyle>
          <a:p/>
        </p:txBody>
      </p:sp>
      <p:sp>
        <p:nvSpPr>
          <p:cNvPr id="49" name="Google Shape;49;p1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 name="Shape 13"/>
        <p:cNvGrpSpPr/>
        <p:nvPr/>
      </p:nvGrpSpPr>
      <p:grpSpPr>
        <a:xfrm>
          <a:off x="0" y="0"/>
          <a:ext cx="0" cy="0"/>
          <a:chOff x="0" y="0"/>
          <a:chExt cx="0" cy="0"/>
        </a:xfrm>
      </p:grpSpPr>
      <p:sp>
        <p:nvSpPr>
          <p:cNvPr id="14" name="Google Shape;14;p11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Font typeface="Proxima Nova Semibold"/>
              <a:buNone/>
              <a:defRPr sz="12000">
                <a:latin typeface="Proxima Nova Semibold"/>
                <a:ea typeface="Proxima Nova Semibold"/>
                <a:cs typeface="Proxima Nova Semibold"/>
                <a:sym typeface="Proxima Nova Semibold"/>
              </a:defRPr>
            </a:lvl1pPr>
            <a:lvl2pPr lvl="1" algn="ctr">
              <a:lnSpc>
                <a:spcPct val="100000"/>
              </a:lnSpc>
              <a:spcBef>
                <a:spcPts val="0"/>
              </a:spcBef>
              <a:spcAft>
                <a:spcPts val="0"/>
              </a:spcAft>
              <a:buSzPts val="12000"/>
              <a:buFont typeface="Proxima Nova"/>
              <a:buNone/>
              <a:defRPr sz="12000">
                <a:latin typeface="Proxima Nova"/>
                <a:ea typeface="Proxima Nova"/>
                <a:cs typeface="Proxima Nova"/>
                <a:sym typeface="Proxima Nova"/>
              </a:defRPr>
            </a:lvl2pPr>
            <a:lvl3pPr lvl="2" algn="ctr">
              <a:lnSpc>
                <a:spcPct val="100000"/>
              </a:lnSpc>
              <a:spcBef>
                <a:spcPts val="0"/>
              </a:spcBef>
              <a:spcAft>
                <a:spcPts val="0"/>
              </a:spcAft>
              <a:buSzPts val="12000"/>
              <a:buFont typeface="Proxima Nova"/>
              <a:buNone/>
              <a:defRPr sz="12000">
                <a:latin typeface="Proxima Nova"/>
                <a:ea typeface="Proxima Nova"/>
                <a:cs typeface="Proxima Nova"/>
                <a:sym typeface="Proxima Nova"/>
              </a:defRPr>
            </a:lvl3pPr>
            <a:lvl4pPr lvl="3" algn="ctr">
              <a:lnSpc>
                <a:spcPct val="100000"/>
              </a:lnSpc>
              <a:spcBef>
                <a:spcPts val="0"/>
              </a:spcBef>
              <a:spcAft>
                <a:spcPts val="0"/>
              </a:spcAft>
              <a:buSzPts val="12000"/>
              <a:buFont typeface="Proxima Nova"/>
              <a:buNone/>
              <a:defRPr sz="12000">
                <a:latin typeface="Proxima Nova"/>
                <a:ea typeface="Proxima Nova"/>
                <a:cs typeface="Proxima Nova"/>
                <a:sym typeface="Proxima Nova"/>
              </a:defRPr>
            </a:lvl4pPr>
            <a:lvl5pPr lvl="4" algn="ctr">
              <a:lnSpc>
                <a:spcPct val="100000"/>
              </a:lnSpc>
              <a:spcBef>
                <a:spcPts val="0"/>
              </a:spcBef>
              <a:spcAft>
                <a:spcPts val="0"/>
              </a:spcAft>
              <a:buSzPts val="12000"/>
              <a:buFont typeface="Proxima Nova"/>
              <a:buNone/>
              <a:defRPr sz="12000">
                <a:latin typeface="Proxima Nova"/>
                <a:ea typeface="Proxima Nova"/>
                <a:cs typeface="Proxima Nova"/>
                <a:sym typeface="Proxima Nova"/>
              </a:defRPr>
            </a:lvl5pPr>
            <a:lvl6pPr lvl="5" algn="ctr">
              <a:lnSpc>
                <a:spcPct val="100000"/>
              </a:lnSpc>
              <a:spcBef>
                <a:spcPts val="0"/>
              </a:spcBef>
              <a:spcAft>
                <a:spcPts val="0"/>
              </a:spcAft>
              <a:buSzPts val="12000"/>
              <a:buFont typeface="Proxima Nova"/>
              <a:buNone/>
              <a:defRPr sz="12000">
                <a:latin typeface="Proxima Nova"/>
                <a:ea typeface="Proxima Nova"/>
                <a:cs typeface="Proxima Nova"/>
                <a:sym typeface="Proxima Nova"/>
              </a:defRPr>
            </a:lvl6pPr>
            <a:lvl7pPr lvl="6" algn="ctr">
              <a:lnSpc>
                <a:spcPct val="100000"/>
              </a:lnSpc>
              <a:spcBef>
                <a:spcPts val="0"/>
              </a:spcBef>
              <a:spcAft>
                <a:spcPts val="0"/>
              </a:spcAft>
              <a:buSzPts val="12000"/>
              <a:buFont typeface="Proxima Nova"/>
              <a:buNone/>
              <a:defRPr sz="12000">
                <a:latin typeface="Proxima Nova"/>
                <a:ea typeface="Proxima Nova"/>
                <a:cs typeface="Proxima Nova"/>
                <a:sym typeface="Proxima Nova"/>
              </a:defRPr>
            </a:lvl7pPr>
            <a:lvl8pPr lvl="7" algn="ctr">
              <a:lnSpc>
                <a:spcPct val="100000"/>
              </a:lnSpc>
              <a:spcBef>
                <a:spcPts val="0"/>
              </a:spcBef>
              <a:spcAft>
                <a:spcPts val="0"/>
              </a:spcAft>
              <a:buSzPts val="12000"/>
              <a:buFont typeface="Proxima Nova"/>
              <a:buNone/>
              <a:defRPr sz="12000">
                <a:latin typeface="Proxima Nova"/>
                <a:ea typeface="Proxima Nova"/>
                <a:cs typeface="Proxima Nova"/>
                <a:sym typeface="Proxima Nova"/>
              </a:defRPr>
            </a:lvl8pPr>
            <a:lvl9pPr lvl="8" algn="ctr">
              <a:lnSpc>
                <a:spcPct val="100000"/>
              </a:lnSpc>
              <a:spcBef>
                <a:spcPts val="0"/>
              </a:spcBef>
              <a:spcAft>
                <a:spcPts val="0"/>
              </a:spcAft>
              <a:buSzPts val="12000"/>
              <a:buFont typeface="Proxima Nova"/>
              <a:buNone/>
              <a:defRPr sz="12000">
                <a:latin typeface="Proxima Nova"/>
                <a:ea typeface="Proxima Nova"/>
                <a:cs typeface="Proxima Nova"/>
                <a:sym typeface="Proxima Nova"/>
              </a:defRPr>
            </a:lvl9pPr>
          </a:lstStyle>
          <a:p>
            <a:r>
              <a:t>xx%</a:t>
            </a:r>
          </a:p>
        </p:txBody>
      </p:sp>
      <p:sp>
        <p:nvSpPr>
          <p:cNvPr id="15" name="Google Shape;15;p11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Font typeface="Proxima Nova"/>
              <a:buChar char="●"/>
              <a:defRPr>
                <a:latin typeface="Proxima Nova"/>
                <a:ea typeface="Proxima Nova"/>
                <a:cs typeface="Proxima Nova"/>
                <a:sym typeface="Proxima Nova"/>
              </a:defRPr>
            </a:lvl1pPr>
            <a:lvl2pPr indent="-317500" lvl="1" marL="914400" algn="ctr">
              <a:lnSpc>
                <a:spcPct val="115000"/>
              </a:lnSpc>
              <a:spcBef>
                <a:spcPts val="1600"/>
              </a:spcBef>
              <a:spcAft>
                <a:spcPts val="0"/>
              </a:spcAft>
              <a:buSzPts val="1400"/>
              <a:buFont typeface="Proxima Nova"/>
              <a:buChar char="○"/>
              <a:defRPr>
                <a:latin typeface="Proxima Nova"/>
                <a:ea typeface="Proxima Nova"/>
                <a:cs typeface="Proxima Nova"/>
                <a:sym typeface="Proxima Nova"/>
              </a:defRPr>
            </a:lvl2pPr>
            <a:lvl3pPr indent="-317500" lvl="2" marL="1371600" algn="ctr">
              <a:lnSpc>
                <a:spcPct val="115000"/>
              </a:lnSpc>
              <a:spcBef>
                <a:spcPts val="1600"/>
              </a:spcBef>
              <a:spcAft>
                <a:spcPts val="0"/>
              </a:spcAft>
              <a:buSzPts val="1400"/>
              <a:buFont typeface="Proxima Nova"/>
              <a:buChar char="■"/>
              <a:defRPr>
                <a:latin typeface="Proxima Nova"/>
                <a:ea typeface="Proxima Nova"/>
                <a:cs typeface="Proxima Nova"/>
                <a:sym typeface="Proxima Nova"/>
              </a:defRPr>
            </a:lvl3pPr>
            <a:lvl4pPr indent="-317500" lvl="3" marL="1828800" algn="ctr">
              <a:lnSpc>
                <a:spcPct val="115000"/>
              </a:lnSpc>
              <a:spcBef>
                <a:spcPts val="1600"/>
              </a:spcBef>
              <a:spcAft>
                <a:spcPts val="0"/>
              </a:spcAft>
              <a:buSzPts val="1400"/>
              <a:buFont typeface="Proxima Nova"/>
              <a:buChar char="●"/>
              <a:defRPr>
                <a:latin typeface="Proxima Nova"/>
                <a:ea typeface="Proxima Nova"/>
                <a:cs typeface="Proxima Nova"/>
                <a:sym typeface="Proxima Nova"/>
              </a:defRPr>
            </a:lvl4pPr>
            <a:lvl5pPr indent="-317500" lvl="4" marL="2286000" algn="ctr">
              <a:lnSpc>
                <a:spcPct val="115000"/>
              </a:lnSpc>
              <a:spcBef>
                <a:spcPts val="1600"/>
              </a:spcBef>
              <a:spcAft>
                <a:spcPts val="0"/>
              </a:spcAft>
              <a:buSzPts val="1400"/>
              <a:buFont typeface="Proxima Nova"/>
              <a:buChar char="○"/>
              <a:defRPr>
                <a:latin typeface="Proxima Nova"/>
                <a:ea typeface="Proxima Nova"/>
                <a:cs typeface="Proxima Nova"/>
                <a:sym typeface="Proxima Nova"/>
              </a:defRPr>
            </a:lvl5pPr>
            <a:lvl6pPr indent="-317500" lvl="5" marL="2743200" algn="ctr">
              <a:lnSpc>
                <a:spcPct val="115000"/>
              </a:lnSpc>
              <a:spcBef>
                <a:spcPts val="1600"/>
              </a:spcBef>
              <a:spcAft>
                <a:spcPts val="0"/>
              </a:spcAft>
              <a:buSzPts val="1400"/>
              <a:buFont typeface="Proxima Nova"/>
              <a:buChar char="■"/>
              <a:defRPr>
                <a:latin typeface="Proxima Nova"/>
                <a:ea typeface="Proxima Nova"/>
                <a:cs typeface="Proxima Nova"/>
                <a:sym typeface="Proxima Nova"/>
              </a:defRPr>
            </a:lvl6pPr>
            <a:lvl7pPr indent="-317500" lvl="6" marL="3200400" algn="ctr">
              <a:lnSpc>
                <a:spcPct val="115000"/>
              </a:lnSpc>
              <a:spcBef>
                <a:spcPts val="1600"/>
              </a:spcBef>
              <a:spcAft>
                <a:spcPts val="0"/>
              </a:spcAft>
              <a:buSzPts val="1400"/>
              <a:buFont typeface="Proxima Nova"/>
              <a:buChar char="●"/>
              <a:defRPr>
                <a:latin typeface="Proxima Nova"/>
                <a:ea typeface="Proxima Nova"/>
                <a:cs typeface="Proxima Nova"/>
                <a:sym typeface="Proxima Nova"/>
              </a:defRPr>
            </a:lvl7pPr>
            <a:lvl8pPr indent="-317500" lvl="7" marL="3657600" algn="ctr">
              <a:lnSpc>
                <a:spcPct val="115000"/>
              </a:lnSpc>
              <a:spcBef>
                <a:spcPts val="1600"/>
              </a:spcBef>
              <a:spcAft>
                <a:spcPts val="0"/>
              </a:spcAft>
              <a:buSzPts val="1400"/>
              <a:buFont typeface="Proxima Nova"/>
              <a:buChar char="○"/>
              <a:defRPr>
                <a:latin typeface="Proxima Nova"/>
                <a:ea typeface="Proxima Nova"/>
                <a:cs typeface="Proxima Nova"/>
                <a:sym typeface="Proxima Nova"/>
              </a:defRPr>
            </a:lvl8pPr>
            <a:lvl9pPr indent="-317500" lvl="8" marL="4114800" algn="ctr">
              <a:lnSpc>
                <a:spcPct val="115000"/>
              </a:lnSpc>
              <a:spcBef>
                <a:spcPts val="1600"/>
              </a:spcBef>
              <a:spcAft>
                <a:spcPts val="1600"/>
              </a:spcAft>
              <a:buSzPts val="1400"/>
              <a:buFont typeface="Proxima Nova"/>
              <a:buChar char="■"/>
              <a:defRPr>
                <a:latin typeface="Proxima Nova"/>
                <a:ea typeface="Proxima Nova"/>
                <a:cs typeface="Proxima Nova"/>
                <a:sym typeface="Proxima Nova"/>
              </a:defRPr>
            </a:lvl9pPr>
          </a:lstStyle>
          <a:p/>
        </p:txBody>
      </p:sp>
      <p:sp>
        <p:nvSpPr>
          <p:cNvPr id="16" name="Google Shape;16;p1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
        <p:nvSpPr>
          <p:cNvPr id="17" name="Google Shape;17;p115"/>
          <p:cNvSpPr/>
          <p:nvPr/>
        </p:nvSpPr>
        <p:spPr>
          <a:xfrm>
            <a:off x="0" y="4848025"/>
            <a:ext cx="9144000" cy="295500"/>
          </a:xfrm>
          <a:prstGeom prst="rect">
            <a:avLst/>
          </a:prstGeom>
          <a:solidFill>
            <a:srgbClr val="5A1E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F0EEEF"/>
        </a:solidFill>
      </p:bgPr>
    </p:bg>
    <p:spTree>
      <p:nvGrpSpPr>
        <p:cNvPr id="18" name="Shape 18"/>
        <p:cNvGrpSpPr/>
        <p:nvPr/>
      </p:nvGrpSpPr>
      <p:grpSpPr>
        <a:xfrm>
          <a:off x="0" y="0"/>
          <a:ext cx="0" cy="0"/>
          <a:chOff x="0" y="0"/>
          <a:chExt cx="0" cy="0"/>
        </a:xfrm>
      </p:grpSpPr>
      <p:sp>
        <p:nvSpPr>
          <p:cNvPr id="19" name="Google Shape;19;p11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4800"/>
              <a:buFont typeface="Proxima Nova"/>
              <a:buNone/>
              <a:defRPr sz="4800">
                <a:solidFill>
                  <a:srgbClr val="000000"/>
                </a:solidFill>
                <a:latin typeface="Proxima Nova"/>
                <a:ea typeface="Proxima Nova"/>
                <a:cs typeface="Proxima Nova"/>
                <a:sym typeface="Proxima Nova"/>
              </a:defRPr>
            </a:lvl1pPr>
            <a:lvl2pPr lvl="1" algn="l">
              <a:lnSpc>
                <a:spcPct val="100000"/>
              </a:lnSpc>
              <a:spcBef>
                <a:spcPts val="0"/>
              </a:spcBef>
              <a:spcAft>
                <a:spcPts val="0"/>
              </a:spcAft>
              <a:buSzPts val="4800"/>
              <a:buFont typeface="Proxima Nova"/>
              <a:buNone/>
              <a:defRPr sz="4800">
                <a:latin typeface="Proxima Nova"/>
                <a:ea typeface="Proxima Nova"/>
                <a:cs typeface="Proxima Nova"/>
                <a:sym typeface="Proxima Nova"/>
              </a:defRPr>
            </a:lvl2pPr>
            <a:lvl3pPr lvl="2" algn="l">
              <a:lnSpc>
                <a:spcPct val="100000"/>
              </a:lnSpc>
              <a:spcBef>
                <a:spcPts val="0"/>
              </a:spcBef>
              <a:spcAft>
                <a:spcPts val="0"/>
              </a:spcAft>
              <a:buSzPts val="4800"/>
              <a:buFont typeface="Proxima Nova"/>
              <a:buNone/>
              <a:defRPr sz="4800">
                <a:latin typeface="Proxima Nova"/>
                <a:ea typeface="Proxima Nova"/>
                <a:cs typeface="Proxima Nova"/>
                <a:sym typeface="Proxima Nova"/>
              </a:defRPr>
            </a:lvl3pPr>
            <a:lvl4pPr lvl="3" algn="l">
              <a:lnSpc>
                <a:spcPct val="100000"/>
              </a:lnSpc>
              <a:spcBef>
                <a:spcPts val="0"/>
              </a:spcBef>
              <a:spcAft>
                <a:spcPts val="0"/>
              </a:spcAft>
              <a:buSzPts val="4800"/>
              <a:buFont typeface="Proxima Nova"/>
              <a:buNone/>
              <a:defRPr sz="4800">
                <a:latin typeface="Proxima Nova"/>
                <a:ea typeface="Proxima Nova"/>
                <a:cs typeface="Proxima Nova"/>
                <a:sym typeface="Proxima Nova"/>
              </a:defRPr>
            </a:lvl4pPr>
            <a:lvl5pPr lvl="4" algn="l">
              <a:lnSpc>
                <a:spcPct val="100000"/>
              </a:lnSpc>
              <a:spcBef>
                <a:spcPts val="0"/>
              </a:spcBef>
              <a:spcAft>
                <a:spcPts val="0"/>
              </a:spcAft>
              <a:buSzPts val="4800"/>
              <a:buFont typeface="Proxima Nova"/>
              <a:buNone/>
              <a:defRPr sz="4800">
                <a:latin typeface="Proxima Nova"/>
                <a:ea typeface="Proxima Nova"/>
                <a:cs typeface="Proxima Nova"/>
                <a:sym typeface="Proxima Nova"/>
              </a:defRPr>
            </a:lvl5pPr>
            <a:lvl6pPr lvl="5" algn="l">
              <a:lnSpc>
                <a:spcPct val="100000"/>
              </a:lnSpc>
              <a:spcBef>
                <a:spcPts val="0"/>
              </a:spcBef>
              <a:spcAft>
                <a:spcPts val="0"/>
              </a:spcAft>
              <a:buSzPts val="4800"/>
              <a:buFont typeface="Proxima Nova"/>
              <a:buNone/>
              <a:defRPr sz="4800">
                <a:latin typeface="Proxima Nova"/>
                <a:ea typeface="Proxima Nova"/>
                <a:cs typeface="Proxima Nova"/>
                <a:sym typeface="Proxima Nova"/>
              </a:defRPr>
            </a:lvl6pPr>
            <a:lvl7pPr lvl="6" algn="l">
              <a:lnSpc>
                <a:spcPct val="100000"/>
              </a:lnSpc>
              <a:spcBef>
                <a:spcPts val="0"/>
              </a:spcBef>
              <a:spcAft>
                <a:spcPts val="0"/>
              </a:spcAft>
              <a:buSzPts val="4800"/>
              <a:buFont typeface="Proxima Nova"/>
              <a:buNone/>
              <a:defRPr sz="4800">
                <a:latin typeface="Proxima Nova"/>
                <a:ea typeface="Proxima Nova"/>
                <a:cs typeface="Proxima Nova"/>
                <a:sym typeface="Proxima Nova"/>
              </a:defRPr>
            </a:lvl7pPr>
            <a:lvl8pPr lvl="7" algn="l">
              <a:lnSpc>
                <a:spcPct val="100000"/>
              </a:lnSpc>
              <a:spcBef>
                <a:spcPts val="0"/>
              </a:spcBef>
              <a:spcAft>
                <a:spcPts val="0"/>
              </a:spcAft>
              <a:buSzPts val="4800"/>
              <a:buFont typeface="Proxima Nova"/>
              <a:buNone/>
              <a:defRPr sz="4800">
                <a:latin typeface="Proxima Nova"/>
                <a:ea typeface="Proxima Nova"/>
                <a:cs typeface="Proxima Nova"/>
                <a:sym typeface="Proxima Nova"/>
              </a:defRPr>
            </a:lvl8pPr>
            <a:lvl9pPr lvl="8" algn="l">
              <a:lnSpc>
                <a:spcPct val="100000"/>
              </a:lnSpc>
              <a:spcBef>
                <a:spcPts val="0"/>
              </a:spcBef>
              <a:spcAft>
                <a:spcPts val="0"/>
              </a:spcAft>
              <a:buSzPts val="4800"/>
              <a:buFont typeface="Proxima Nova"/>
              <a:buNone/>
              <a:defRPr sz="4800">
                <a:latin typeface="Proxima Nova"/>
                <a:ea typeface="Proxima Nova"/>
                <a:cs typeface="Proxima Nova"/>
                <a:sym typeface="Proxima Nova"/>
              </a:defRPr>
            </a:lvl9pPr>
          </a:lstStyle>
          <a:p/>
        </p:txBody>
      </p:sp>
      <p:sp>
        <p:nvSpPr>
          <p:cNvPr id="20" name="Google Shape;20;p1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 name="Shape 21"/>
        <p:cNvGrpSpPr/>
        <p:nvPr/>
      </p:nvGrpSpPr>
      <p:grpSpPr>
        <a:xfrm>
          <a:off x="0" y="0"/>
          <a:ext cx="0" cy="0"/>
          <a:chOff x="0" y="0"/>
          <a:chExt cx="0" cy="0"/>
        </a:xfrm>
      </p:grpSpPr>
      <p:sp>
        <p:nvSpPr>
          <p:cNvPr id="22" name="Google Shape;22;p1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3" name="Shape 23"/>
        <p:cNvGrpSpPr/>
        <p:nvPr/>
      </p:nvGrpSpPr>
      <p:grpSpPr>
        <a:xfrm>
          <a:off x="0" y="0"/>
          <a:ext cx="0" cy="0"/>
          <a:chOff x="0" y="0"/>
          <a:chExt cx="0" cy="0"/>
        </a:xfrm>
      </p:grpSpPr>
      <p:sp>
        <p:nvSpPr>
          <p:cNvPr id="24" name="Google Shape;24;p118"/>
          <p:cNvSpPr/>
          <p:nvPr/>
        </p:nvSpPr>
        <p:spPr>
          <a:xfrm>
            <a:off x="2100" y="-125"/>
            <a:ext cx="4572000" cy="5143500"/>
          </a:xfrm>
          <a:prstGeom prst="rect">
            <a:avLst/>
          </a:prstGeom>
          <a:solidFill>
            <a:srgbClr val="5A1E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11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4200"/>
              <a:buFont typeface="Proxima Nova"/>
              <a:buNone/>
              <a:defRPr sz="4200">
                <a:solidFill>
                  <a:srgbClr val="FFFFFF"/>
                </a:solidFill>
                <a:latin typeface="Proxima Nova"/>
                <a:ea typeface="Proxima Nova"/>
                <a:cs typeface="Proxima Nova"/>
                <a:sym typeface="Proxima Nova"/>
              </a:defRPr>
            </a:lvl1pPr>
            <a:lvl2pPr lvl="1" algn="ctr">
              <a:lnSpc>
                <a:spcPct val="100000"/>
              </a:lnSpc>
              <a:spcBef>
                <a:spcPts val="0"/>
              </a:spcBef>
              <a:spcAft>
                <a:spcPts val="0"/>
              </a:spcAft>
              <a:buClr>
                <a:srgbClr val="000000"/>
              </a:buClr>
              <a:buSzPts val="4200"/>
              <a:buFont typeface="Proxima Nova"/>
              <a:buNone/>
              <a:defRPr sz="4200">
                <a:solidFill>
                  <a:srgbClr val="000000"/>
                </a:solidFill>
                <a:latin typeface="Proxima Nova"/>
                <a:ea typeface="Proxima Nova"/>
                <a:cs typeface="Proxima Nova"/>
                <a:sym typeface="Proxima Nova"/>
              </a:defRPr>
            </a:lvl2pPr>
            <a:lvl3pPr lvl="2" algn="ctr">
              <a:lnSpc>
                <a:spcPct val="100000"/>
              </a:lnSpc>
              <a:spcBef>
                <a:spcPts val="0"/>
              </a:spcBef>
              <a:spcAft>
                <a:spcPts val="0"/>
              </a:spcAft>
              <a:buClr>
                <a:srgbClr val="000000"/>
              </a:buClr>
              <a:buSzPts val="4200"/>
              <a:buFont typeface="Proxima Nova"/>
              <a:buNone/>
              <a:defRPr sz="4200">
                <a:solidFill>
                  <a:srgbClr val="000000"/>
                </a:solidFill>
                <a:latin typeface="Proxima Nova"/>
                <a:ea typeface="Proxima Nova"/>
                <a:cs typeface="Proxima Nova"/>
                <a:sym typeface="Proxima Nova"/>
              </a:defRPr>
            </a:lvl3pPr>
            <a:lvl4pPr lvl="3" algn="ctr">
              <a:lnSpc>
                <a:spcPct val="100000"/>
              </a:lnSpc>
              <a:spcBef>
                <a:spcPts val="0"/>
              </a:spcBef>
              <a:spcAft>
                <a:spcPts val="0"/>
              </a:spcAft>
              <a:buClr>
                <a:srgbClr val="000000"/>
              </a:buClr>
              <a:buSzPts val="4200"/>
              <a:buFont typeface="Proxima Nova"/>
              <a:buNone/>
              <a:defRPr sz="4200">
                <a:solidFill>
                  <a:srgbClr val="000000"/>
                </a:solidFill>
                <a:latin typeface="Proxima Nova"/>
                <a:ea typeface="Proxima Nova"/>
                <a:cs typeface="Proxima Nova"/>
                <a:sym typeface="Proxima Nova"/>
              </a:defRPr>
            </a:lvl4pPr>
            <a:lvl5pPr lvl="4" algn="ctr">
              <a:lnSpc>
                <a:spcPct val="100000"/>
              </a:lnSpc>
              <a:spcBef>
                <a:spcPts val="0"/>
              </a:spcBef>
              <a:spcAft>
                <a:spcPts val="0"/>
              </a:spcAft>
              <a:buClr>
                <a:srgbClr val="000000"/>
              </a:buClr>
              <a:buSzPts val="4200"/>
              <a:buFont typeface="Proxima Nova"/>
              <a:buNone/>
              <a:defRPr sz="4200">
                <a:solidFill>
                  <a:srgbClr val="000000"/>
                </a:solidFill>
                <a:latin typeface="Proxima Nova"/>
                <a:ea typeface="Proxima Nova"/>
                <a:cs typeface="Proxima Nova"/>
                <a:sym typeface="Proxima Nova"/>
              </a:defRPr>
            </a:lvl5pPr>
            <a:lvl6pPr lvl="5" algn="ctr">
              <a:lnSpc>
                <a:spcPct val="100000"/>
              </a:lnSpc>
              <a:spcBef>
                <a:spcPts val="0"/>
              </a:spcBef>
              <a:spcAft>
                <a:spcPts val="0"/>
              </a:spcAft>
              <a:buClr>
                <a:srgbClr val="000000"/>
              </a:buClr>
              <a:buSzPts val="4200"/>
              <a:buFont typeface="Proxima Nova"/>
              <a:buNone/>
              <a:defRPr sz="4200">
                <a:solidFill>
                  <a:srgbClr val="000000"/>
                </a:solidFill>
                <a:latin typeface="Proxima Nova"/>
                <a:ea typeface="Proxima Nova"/>
                <a:cs typeface="Proxima Nova"/>
                <a:sym typeface="Proxima Nova"/>
              </a:defRPr>
            </a:lvl6pPr>
            <a:lvl7pPr lvl="6" algn="ctr">
              <a:lnSpc>
                <a:spcPct val="100000"/>
              </a:lnSpc>
              <a:spcBef>
                <a:spcPts val="0"/>
              </a:spcBef>
              <a:spcAft>
                <a:spcPts val="0"/>
              </a:spcAft>
              <a:buClr>
                <a:srgbClr val="000000"/>
              </a:buClr>
              <a:buSzPts val="4200"/>
              <a:buFont typeface="Proxima Nova"/>
              <a:buNone/>
              <a:defRPr sz="4200">
                <a:solidFill>
                  <a:srgbClr val="000000"/>
                </a:solidFill>
                <a:latin typeface="Proxima Nova"/>
                <a:ea typeface="Proxima Nova"/>
                <a:cs typeface="Proxima Nova"/>
                <a:sym typeface="Proxima Nova"/>
              </a:defRPr>
            </a:lvl7pPr>
            <a:lvl8pPr lvl="7" algn="ctr">
              <a:lnSpc>
                <a:spcPct val="100000"/>
              </a:lnSpc>
              <a:spcBef>
                <a:spcPts val="0"/>
              </a:spcBef>
              <a:spcAft>
                <a:spcPts val="0"/>
              </a:spcAft>
              <a:buClr>
                <a:srgbClr val="000000"/>
              </a:buClr>
              <a:buSzPts val="4200"/>
              <a:buFont typeface="Proxima Nova"/>
              <a:buNone/>
              <a:defRPr sz="4200">
                <a:solidFill>
                  <a:srgbClr val="000000"/>
                </a:solidFill>
                <a:latin typeface="Proxima Nova"/>
                <a:ea typeface="Proxima Nova"/>
                <a:cs typeface="Proxima Nova"/>
                <a:sym typeface="Proxima Nova"/>
              </a:defRPr>
            </a:lvl8pPr>
            <a:lvl9pPr lvl="8" algn="ctr">
              <a:lnSpc>
                <a:spcPct val="100000"/>
              </a:lnSpc>
              <a:spcBef>
                <a:spcPts val="0"/>
              </a:spcBef>
              <a:spcAft>
                <a:spcPts val="0"/>
              </a:spcAft>
              <a:buClr>
                <a:srgbClr val="000000"/>
              </a:buClr>
              <a:buSzPts val="4200"/>
              <a:buFont typeface="Proxima Nova"/>
              <a:buNone/>
              <a:defRPr sz="4200">
                <a:solidFill>
                  <a:srgbClr val="000000"/>
                </a:solidFill>
                <a:latin typeface="Proxima Nova"/>
                <a:ea typeface="Proxima Nova"/>
                <a:cs typeface="Proxima Nova"/>
                <a:sym typeface="Proxima Nova"/>
              </a:defRPr>
            </a:lvl9pPr>
          </a:lstStyle>
          <a:p/>
        </p:txBody>
      </p:sp>
      <p:sp>
        <p:nvSpPr>
          <p:cNvPr id="26" name="Google Shape;26;p11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2100"/>
              <a:buFont typeface="Proxima Nova"/>
              <a:buNone/>
              <a:defRPr sz="2100">
                <a:solidFill>
                  <a:srgbClr val="FFFFFF"/>
                </a:solidFill>
                <a:latin typeface="Proxima Nova"/>
                <a:ea typeface="Proxima Nova"/>
                <a:cs typeface="Proxima Nova"/>
                <a:sym typeface="Proxima Nova"/>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7" name="Google Shape;27;p11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Font typeface="Proxima Nova"/>
              <a:buChar char="●"/>
              <a:defRPr>
                <a:latin typeface="Proxima Nova"/>
                <a:ea typeface="Proxima Nova"/>
                <a:cs typeface="Proxima Nova"/>
                <a:sym typeface="Proxima Nova"/>
              </a:defRPr>
            </a:lvl1pPr>
            <a:lvl2pPr indent="-317500" lvl="1" marL="914400" algn="l">
              <a:lnSpc>
                <a:spcPct val="115000"/>
              </a:lnSpc>
              <a:spcBef>
                <a:spcPts val="1600"/>
              </a:spcBef>
              <a:spcAft>
                <a:spcPts val="0"/>
              </a:spcAft>
              <a:buSzPts val="1400"/>
              <a:buFont typeface="Proxima Nova"/>
              <a:buChar char="○"/>
              <a:defRPr>
                <a:latin typeface="Proxima Nova"/>
                <a:ea typeface="Proxima Nova"/>
                <a:cs typeface="Proxima Nova"/>
                <a:sym typeface="Proxima Nova"/>
              </a:defRPr>
            </a:lvl2pPr>
            <a:lvl3pPr indent="-317500" lvl="2" marL="1371600" algn="l">
              <a:lnSpc>
                <a:spcPct val="115000"/>
              </a:lnSpc>
              <a:spcBef>
                <a:spcPts val="1600"/>
              </a:spcBef>
              <a:spcAft>
                <a:spcPts val="0"/>
              </a:spcAft>
              <a:buSzPts val="1400"/>
              <a:buFont typeface="Proxima Nova"/>
              <a:buChar char="■"/>
              <a:defRPr>
                <a:latin typeface="Proxima Nova"/>
                <a:ea typeface="Proxima Nova"/>
                <a:cs typeface="Proxima Nova"/>
                <a:sym typeface="Proxima Nova"/>
              </a:defRPr>
            </a:lvl3pPr>
            <a:lvl4pPr indent="-317500" lvl="3" marL="1828800" algn="l">
              <a:lnSpc>
                <a:spcPct val="115000"/>
              </a:lnSpc>
              <a:spcBef>
                <a:spcPts val="1600"/>
              </a:spcBef>
              <a:spcAft>
                <a:spcPts val="0"/>
              </a:spcAft>
              <a:buSzPts val="1400"/>
              <a:buFont typeface="Proxima Nova"/>
              <a:buChar char="●"/>
              <a:defRPr>
                <a:latin typeface="Proxima Nova"/>
                <a:ea typeface="Proxima Nova"/>
                <a:cs typeface="Proxima Nova"/>
                <a:sym typeface="Proxima Nova"/>
              </a:defRPr>
            </a:lvl4pPr>
            <a:lvl5pPr indent="-317500" lvl="4" marL="2286000" algn="l">
              <a:lnSpc>
                <a:spcPct val="115000"/>
              </a:lnSpc>
              <a:spcBef>
                <a:spcPts val="1600"/>
              </a:spcBef>
              <a:spcAft>
                <a:spcPts val="0"/>
              </a:spcAft>
              <a:buSzPts val="1400"/>
              <a:buFont typeface="Proxima Nova"/>
              <a:buChar char="○"/>
              <a:defRPr>
                <a:latin typeface="Proxima Nova"/>
                <a:ea typeface="Proxima Nova"/>
                <a:cs typeface="Proxima Nova"/>
                <a:sym typeface="Proxima Nova"/>
              </a:defRPr>
            </a:lvl5pPr>
            <a:lvl6pPr indent="-317500" lvl="5" marL="2743200" algn="l">
              <a:lnSpc>
                <a:spcPct val="115000"/>
              </a:lnSpc>
              <a:spcBef>
                <a:spcPts val="1600"/>
              </a:spcBef>
              <a:spcAft>
                <a:spcPts val="0"/>
              </a:spcAft>
              <a:buSzPts val="1400"/>
              <a:buFont typeface="Proxima Nova"/>
              <a:buChar char="■"/>
              <a:defRPr>
                <a:latin typeface="Proxima Nova"/>
                <a:ea typeface="Proxima Nova"/>
                <a:cs typeface="Proxima Nova"/>
                <a:sym typeface="Proxima Nova"/>
              </a:defRPr>
            </a:lvl6pPr>
            <a:lvl7pPr indent="-317500" lvl="6" marL="3200400" algn="l">
              <a:lnSpc>
                <a:spcPct val="115000"/>
              </a:lnSpc>
              <a:spcBef>
                <a:spcPts val="1600"/>
              </a:spcBef>
              <a:spcAft>
                <a:spcPts val="0"/>
              </a:spcAft>
              <a:buSzPts val="1400"/>
              <a:buFont typeface="Proxima Nova"/>
              <a:buChar char="●"/>
              <a:defRPr>
                <a:latin typeface="Proxima Nova"/>
                <a:ea typeface="Proxima Nova"/>
                <a:cs typeface="Proxima Nova"/>
                <a:sym typeface="Proxima Nova"/>
              </a:defRPr>
            </a:lvl7pPr>
            <a:lvl8pPr indent="-317500" lvl="7" marL="3657600" algn="l">
              <a:lnSpc>
                <a:spcPct val="115000"/>
              </a:lnSpc>
              <a:spcBef>
                <a:spcPts val="1600"/>
              </a:spcBef>
              <a:spcAft>
                <a:spcPts val="0"/>
              </a:spcAft>
              <a:buSzPts val="1400"/>
              <a:buFont typeface="Proxima Nova"/>
              <a:buChar char="○"/>
              <a:defRPr>
                <a:latin typeface="Proxima Nova"/>
                <a:ea typeface="Proxima Nova"/>
                <a:cs typeface="Proxima Nova"/>
                <a:sym typeface="Proxima Nova"/>
              </a:defRPr>
            </a:lvl8pPr>
            <a:lvl9pPr indent="-317500" lvl="8" marL="4114800" algn="l">
              <a:lnSpc>
                <a:spcPct val="115000"/>
              </a:lnSpc>
              <a:spcBef>
                <a:spcPts val="1600"/>
              </a:spcBef>
              <a:spcAft>
                <a:spcPts val="1600"/>
              </a:spcAft>
              <a:buSzPts val="1400"/>
              <a:buFont typeface="Proxima Nova"/>
              <a:buChar char="■"/>
              <a:defRPr>
                <a:latin typeface="Proxima Nova"/>
                <a:ea typeface="Proxima Nova"/>
                <a:cs typeface="Proxima Nova"/>
                <a:sym typeface="Proxima Nova"/>
              </a:defRPr>
            </a:lvl9pPr>
          </a:lstStyle>
          <a:p/>
        </p:txBody>
      </p:sp>
      <p:sp>
        <p:nvSpPr>
          <p:cNvPr id="28" name="Google Shape;28;p1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5A1E50"/>
        </a:solidFill>
      </p:bgPr>
    </p:bg>
    <p:spTree>
      <p:nvGrpSpPr>
        <p:cNvPr id="29" name="Shape 29"/>
        <p:cNvGrpSpPr/>
        <p:nvPr/>
      </p:nvGrpSpPr>
      <p:grpSpPr>
        <a:xfrm>
          <a:off x="0" y="0"/>
          <a:ext cx="0" cy="0"/>
          <a:chOff x="0" y="0"/>
          <a:chExt cx="0" cy="0"/>
        </a:xfrm>
      </p:grpSpPr>
      <p:sp>
        <p:nvSpPr>
          <p:cNvPr id="30" name="Google Shape;30;p11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4800"/>
              <a:buFont typeface="Proxima Nova"/>
              <a:buNone/>
              <a:defRPr sz="4800">
                <a:solidFill>
                  <a:schemeClr val="lt1"/>
                </a:solidFill>
                <a:latin typeface="Proxima Nova"/>
                <a:ea typeface="Proxima Nova"/>
                <a:cs typeface="Proxima Nova"/>
                <a:sym typeface="Proxima Nova"/>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1" name="Google Shape;31;p1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sp>
        <p:nvSpPr>
          <p:cNvPr id="33" name="Google Shape;33;p1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Font typeface="Proxima Nova"/>
              <a:buNone/>
              <a:defRPr>
                <a:latin typeface="Proxima Nova"/>
                <a:ea typeface="Proxima Nova"/>
                <a:cs typeface="Proxima Nova"/>
                <a:sym typeface="Proxima Nova"/>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4" name="Google Shape;34;p1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Font typeface="Proxima Nova"/>
              <a:buChar char="●"/>
              <a:defRPr>
                <a:latin typeface="Proxima Nova"/>
                <a:ea typeface="Proxima Nova"/>
                <a:cs typeface="Proxima Nova"/>
                <a:sym typeface="Proxima Nova"/>
              </a:defRPr>
            </a:lvl1pPr>
            <a:lvl2pPr indent="-317500" lvl="1" marL="914400" algn="l">
              <a:lnSpc>
                <a:spcPct val="115000"/>
              </a:lnSpc>
              <a:spcBef>
                <a:spcPts val="1600"/>
              </a:spcBef>
              <a:spcAft>
                <a:spcPts val="0"/>
              </a:spcAft>
              <a:buSzPts val="1400"/>
              <a:buFont typeface="Proxima Nova"/>
              <a:buChar char="○"/>
              <a:defRPr>
                <a:latin typeface="Proxima Nova"/>
                <a:ea typeface="Proxima Nova"/>
                <a:cs typeface="Proxima Nova"/>
                <a:sym typeface="Proxima Nova"/>
              </a:defRPr>
            </a:lvl2pPr>
            <a:lvl3pPr indent="-317500" lvl="2" marL="1371600" algn="l">
              <a:lnSpc>
                <a:spcPct val="115000"/>
              </a:lnSpc>
              <a:spcBef>
                <a:spcPts val="1600"/>
              </a:spcBef>
              <a:spcAft>
                <a:spcPts val="0"/>
              </a:spcAft>
              <a:buSzPts val="1400"/>
              <a:buFont typeface="Proxima Nova"/>
              <a:buChar char="■"/>
              <a:defRPr>
                <a:latin typeface="Proxima Nova"/>
                <a:ea typeface="Proxima Nova"/>
                <a:cs typeface="Proxima Nova"/>
                <a:sym typeface="Proxima Nova"/>
              </a:defRPr>
            </a:lvl3pPr>
            <a:lvl4pPr indent="-317500" lvl="3" marL="1828800" algn="l">
              <a:lnSpc>
                <a:spcPct val="115000"/>
              </a:lnSpc>
              <a:spcBef>
                <a:spcPts val="1600"/>
              </a:spcBef>
              <a:spcAft>
                <a:spcPts val="0"/>
              </a:spcAft>
              <a:buSzPts val="1400"/>
              <a:buFont typeface="Proxima Nova"/>
              <a:buChar char="●"/>
              <a:defRPr>
                <a:latin typeface="Proxima Nova"/>
                <a:ea typeface="Proxima Nova"/>
                <a:cs typeface="Proxima Nova"/>
                <a:sym typeface="Proxima Nova"/>
              </a:defRPr>
            </a:lvl4pPr>
            <a:lvl5pPr indent="-317500" lvl="4" marL="2286000" algn="l">
              <a:lnSpc>
                <a:spcPct val="115000"/>
              </a:lnSpc>
              <a:spcBef>
                <a:spcPts val="1600"/>
              </a:spcBef>
              <a:spcAft>
                <a:spcPts val="0"/>
              </a:spcAft>
              <a:buSzPts val="1400"/>
              <a:buFont typeface="Proxima Nova"/>
              <a:buChar char="○"/>
              <a:defRPr>
                <a:latin typeface="Proxima Nova"/>
                <a:ea typeface="Proxima Nova"/>
                <a:cs typeface="Proxima Nova"/>
                <a:sym typeface="Proxima Nova"/>
              </a:defRPr>
            </a:lvl5pPr>
            <a:lvl6pPr indent="-317500" lvl="5" marL="2743200" algn="l">
              <a:lnSpc>
                <a:spcPct val="115000"/>
              </a:lnSpc>
              <a:spcBef>
                <a:spcPts val="1600"/>
              </a:spcBef>
              <a:spcAft>
                <a:spcPts val="0"/>
              </a:spcAft>
              <a:buSzPts val="1400"/>
              <a:buFont typeface="Proxima Nova"/>
              <a:buChar char="■"/>
              <a:defRPr>
                <a:latin typeface="Proxima Nova"/>
                <a:ea typeface="Proxima Nova"/>
                <a:cs typeface="Proxima Nova"/>
                <a:sym typeface="Proxima Nova"/>
              </a:defRPr>
            </a:lvl6pPr>
            <a:lvl7pPr indent="-317500" lvl="6" marL="3200400" algn="l">
              <a:lnSpc>
                <a:spcPct val="115000"/>
              </a:lnSpc>
              <a:spcBef>
                <a:spcPts val="1600"/>
              </a:spcBef>
              <a:spcAft>
                <a:spcPts val="0"/>
              </a:spcAft>
              <a:buSzPts val="1400"/>
              <a:buFont typeface="Proxima Nova"/>
              <a:buChar char="●"/>
              <a:defRPr>
                <a:latin typeface="Proxima Nova"/>
                <a:ea typeface="Proxima Nova"/>
                <a:cs typeface="Proxima Nova"/>
                <a:sym typeface="Proxima Nova"/>
              </a:defRPr>
            </a:lvl7pPr>
            <a:lvl8pPr indent="-317500" lvl="7" marL="3657600" algn="l">
              <a:lnSpc>
                <a:spcPct val="115000"/>
              </a:lnSpc>
              <a:spcBef>
                <a:spcPts val="1600"/>
              </a:spcBef>
              <a:spcAft>
                <a:spcPts val="0"/>
              </a:spcAft>
              <a:buSzPts val="1400"/>
              <a:buFont typeface="Proxima Nova"/>
              <a:buChar char="○"/>
              <a:defRPr>
                <a:latin typeface="Proxima Nova"/>
                <a:ea typeface="Proxima Nova"/>
                <a:cs typeface="Proxima Nova"/>
                <a:sym typeface="Proxima Nova"/>
              </a:defRPr>
            </a:lvl8pPr>
            <a:lvl9pPr indent="-317500" lvl="8" marL="4114800" algn="l">
              <a:lnSpc>
                <a:spcPct val="115000"/>
              </a:lnSpc>
              <a:spcBef>
                <a:spcPts val="1600"/>
              </a:spcBef>
              <a:spcAft>
                <a:spcPts val="1600"/>
              </a:spcAft>
              <a:buSzPts val="1400"/>
              <a:buFont typeface="Proxima Nova"/>
              <a:buChar char="■"/>
              <a:defRPr>
                <a:latin typeface="Proxima Nova"/>
                <a:ea typeface="Proxima Nova"/>
                <a:cs typeface="Proxima Nova"/>
                <a:sym typeface="Proxima Nova"/>
              </a:defRPr>
            </a:lvl9pPr>
          </a:lstStyle>
          <a:p/>
        </p:txBody>
      </p:sp>
      <p:sp>
        <p:nvSpPr>
          <p:cNvPr id="35" name="Google Shape;35;p1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6" name="Google Shape;36;p120"/>
          <p:cNvSpPr/>
          <p:nvPr/>
        </p:nvSpPr>
        <p:spPr>
          <a:xfrm>
            <a:off x="0" y="4848025"/>
            <a:ext cx="9144000" cy="295500"/>
          </a:xfrm>
          <a:prstGeom prst="rect">
            <a:avLst/>
          </a:prstGeom>
          <a:solidFill>
            <a:srgbClr val="5A1E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 name="Shape 37"/>
        <p:cNvGrpSpPr/>
        <p:nvPr/>
      </p:nvGrpSpPr>
      <p:grpSpPr>
        <a:xfrm>
          <a:off x="0" y="0"/>
          <a:ext cx="0" cy="0"/>
          <a:chOff x="0" y="0"/>
          <a:chExt cx="0" cy="0"/>
        </a:xfrm>
      </p:grpSpPr>
      <p:sp>
        <p:nvSpPr>
          <p:cNvPr id="38" name="Google Shape;38;p1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Font typeface="Proxima Nova"/>
              <a:buNone/>
              <a:defRPr>
                <a:latin typeface="Proxima Nova"/>
                <a:ea typeface="Proxima Nova"/>
                <a:cs typeface="Proxima Nova"/>
                <a:sym typeface="Proxima Nova"/>
              </a:defRPr>
            </a:lvl1pPr>
            <a:lvl2pPr lvl="1" algn="l">
              <a:lnSpc>
                <a:spcPct val="100000"/>
              </a:lnSpc>
              <a:spcBef>
                <a:spcPts val="0"/>
              </a:spcBef>
              <a:spcAft>
                <a:spcPts val="0"/>
              </a:spcAft>
              <a:buSzPts val="2800"/>
              <a:buFont typeface="Proxima Nova"/>
              <a:buNone/>
              <a:defRPr>
                <a:latin typeface="Proxima Nova"/>
                <a:ea typeface="Proxima Nova"/>
                <a:cs typeface="Proxima Nova"/>
                <a:sym typeface="Proxima Nova"/>
              </a:defRPr>
            </a:lvl2pPr>
            <a:lvl3pPr lvl="2" algn="l">
              <a:lnSpc>
                <a:spcPct val="100000"/>
              </a:lnSpc>
              <a:spcBef>
                <a:spcPts val="0"/>
              </a:spcBef>
              <a:spcAft>
                <a:spcPts val="0"/>
              </a:spcAft>
              <a:buSzPts val="2800"/>
              <a:buFont typeface="Proxima Nova"/>
              <a:buNone/>
              <a:defRPr>
                <a:latin typeface="Proxima Nova"/>
                <a:ea typeface="Proxima Nova"/>
                <a:cs typeface="Proxima Nova"/>
                <a:sym typeface="Proxima Nova"/>
              </a:defRPr>
            </a:lvl3pPr>
            <a:lvl4pPr lvl="3" algn="l">
              <a:lnSpc>
                <a:spcPct val="100000"/>
              </a:lnSpc>
              <a:spcBef>
                <a:spcPts val="0"/>
              </a:spcBef>
              <a:spcAft>
                <a:spcPts val="0"/>
              </a:spcAft>
              <a:buSzPts val="2800"/>
              <a:buFont typeface="Proxima Nova"/>
              <a:buNone/>
              <a:defRPr>
                <a:latin typeface="Proxima Nova"/>
                <a:ea typeface="Proxima Nova"/>
                <a:cs typeface="Proxima Nova"/>
                <a:sym typeface="Proxima Nova"/>
              </a:defRPr>
            </a:lvl4pPr>
            <a:lvl5pPr lvl="4" algn="l">
              <a:lnSpc>
                <a:spcPct val="100000"/>
              </a:lnSpc>
              <a:spcBef>
                <a:spcPts val="0"/>
              </a:spcBef>
              <a:spcAft>
                <a:spcPts val="0"/>
              </a:spcAft>
              <a:buSzPts val="2800"/>
              <a:buFont typeface="Proxima Nova"/>
              <a:buNone/>
              <a:defRPr>
                <a:latin typeface="Proxima Nova"/>
                <a:ea typeface="Proxima Nova"/>
                <a:cs typeface="Proxima Nova"/>
                <a:sym typeface="Proxima Nova"/>
              </a:defRPr>
            </a:lvl5pPr>
            <a:lvl6pPr lvl="5" algn="l">
              <a:lnSpc>
                <a:spcPct val="100000"/>
              </a:lnSpc>
              <a:spcBef>
                <a:spcPts val="0"/>
              </a:spcBef>
              <a:spcAft>
                <a:spcPts val="0"/>
              </a:spcAft>
              <a:buSzPts val="2800"/>
              <a:buFont typeface="Proxima Nova"/>
              <a:buNone/>
              <a:defRPr>
                <a:latin typeface="Proxima Nova"/>
                <a:ea typeface="Proxima Nova"/>
                <a:cs typeface="Proxima Nova"/>
                <a:sym typeface="Proxima Nova"/>
              </a:defRPr>
            </a:lvl6pPr>
            <a:lvl7pPr lvl="6" algn="l">
              <a:lnSpc>
                <a:spcPct val="100000"/>
              </a:lnSpc>
              <a:spcBef>
                <a:spcPts val="0"/>
              </a:spcBef>
              <a:spcAft>
                <a:spcPts val="0"/>
              </a:spcAft>
              <a:buSzPts val="2800"/>
              <a:buFont typeface="Proxima Nova"/>
              <a:buNone/>
              <a:defRPr>
                <a:latin typeface="Proxima Nova"/>
                <a:ea typeface="Proxima Nova"/>
                <a:cs typeface="Proxima Nova"/>
                <a:sym typeface="Proxima Nova"/>
              </a:defRPr>
            </a:lvl7pPr>
            <a:lvl8pPr lvl="7" algn="l">
              <a:lnSpc>
                <a:spcPct val="100000"/>
              </a:lnSpc>
              <a:spcBef>
                <a:spcPts val="0"/>
              </a:spcBef>
              <a:spcAft>
                <a:spcPts val="0"/>
              </a:spcAft>
              <a:buSzPts val="2800"/>
              <a:buFont typeface="Proxima Nova"/>
              <a:buNone/>
              <a:defRPr>
                <a:latin typeface="Proxima Nova"/>
                <a:ea typeface="Proxima Nova"/>
                <a:cs typeface="Proxima Nova"/>
                <a:sym typeface="Proxima Nova"/>
              </a:defRPr>
            </a:lvl8pPr>
            <a:lvl9pPr lvl="8" algn="l">
              <a:lnSpc>
                <a:spcPct val="100000"/>
              </a:lnSpc>
              <a:spcBef>
                <a:spcPts val="0"/>
              </a:spcBef>
              <a:spcAft>
                <a:spcPts val="0"/>
              </a:spcAft>
              <a:buSzPts val="2800"/>
              <a:buFont typeface="Proxima Nova"/>
              <a:buNone/>
              <a:defRPr>
                <a:latin typeface="Proxima Nova"/>
                <a:ea typeface="Proxima Nova"/>
                <a:cs typeface="Proxima Nova"/>
                <a:sym typeface="Proxima Nova"/>
              </a:defRPr>
            </a:lvl9pPr>
          </a:lstStyle>
          <a:p/>
        </p:txBody>
      </p:sp>
      <p:sp>
        <p:nvSpPr>
          <p:cNvPr id="39" name="Google Shape;39;p12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Font typeface="Proxima Nova"/>
              <a:buChar char="●"/>
              <a:defRPr sz="1400">
                <a:latin typeface="Proxima Nova"/>
                <a:ea typeface="Proxima Nova"/>
                <a:cs typeface="Proxima Nova"/>
                <a:sym typeface="Proxima Nova"/>
              </a:defRPr>
            </a:lvl1pPr>
            <a:lvl2pPr indent="-304800" lvl="1" marL="914400" algn="l">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2pPr>
            <a:lvl3pPr indent="-304800" lvl="2" marL="1371600" algn="l">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3pPr>
            <a:lvl4pPr indent="-304800" lvl="3" marL="1828800" algn="l">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4pPr>
            <a:lvl5pPr indent="-304800" lvl="4" marL="2286000" algn="l">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5pPr>
            <a:lvl6pPr indent="-304800" lvl="5" marL="2743200" algn="l">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6pPr>
            <a:lvl7pPr indent="-304800" lvl="6" marL="3200400" algn="l">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7pPr>
            <a:lvl8pPr indent="-304800" lvl="7" marL="3657600" algn="l">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8pPr>
            <a:lvl9pPr indent="-304800" lvl="8" marL="4114800" algn="l">
              <a:lnSpc>
                <a:spcPct val="115000"/>
              </a:lnSpc>
              <a:spcBef>
                <a:spcPts val="1600"/>
              </a:spcBef>
              <a:spcAft>
                <a:spcPts val="1600"/>
              </a:spcAft>
              <a:buSzPts val="1200"/>
              <a:buFont typeface="Proxima Nova"/>
              <a:buChar char="■"/>
              <a:defRPr sz="1200">
                <a:latin typeface="Proxima Nova"/>
                <a:ea typeface="Proxima Nova"/>
                <a:cs typeface="Proxima Nova"/>
                <a:sym typeface="Proxima Nova"/>
              </a:defRPr>
            </a:lvl9pPr>
          </a:lstStyle>
          <a:p/>
        </p:txBody>
      </p:sp>
      <p:sp>
        <p:nvSpPr>
          <p:cNvPr id="40" name="Google Shape;40;p12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Font typeface="Proxima Nova"/>
              <a:buChar char="●"/>
              <a:defRPr sz="1400">
                <a:latin typeface="Proxima Nova"/>
                <a:ea typeface="Proxima Nova"/>
                <a:cs typeface="Proxima Nova"/>
                <a:sym typeface="Proxima Nova"/>
              </a:defRPr>
            </a:lvl1pPr>
            <a:lvl2pPr indent="-304800" lvl="1" marL="914400" algn="l">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2pPr>
            <a:lvl3pPr indent="-304800" lvl="2" marL="1371600" algn="l">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3pPr>
            <a:lvl4pPr indent="-304800" lvl="3" marL="1828800" algn="l">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4pPr>
            <a:lvl5pPr indent="-304800" lvl="4" marL="2286000" algn="l">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5pPr>
            <a:lvl6pPr indent="-304800" lvl="5" marL="2743200" algn="l">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6pPr>
            <a:lvl7pPr indent="-304800" lvl="6" marL="3200400" algn="l">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7pPr>
            <a:lvl8pPr indent="-304800" lvl="7" marL="3657600" algn="l">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8pPr>
            <a:lvl9pPr indent="-304800" lvl="8" marL="4114800" algn="l">
              <a:lnSpc>
                <a:spcPct val="115000"/>
              </a:lnSpc>
              <a:spcBef>
                <a:spcPts val="1600"/>
              </a:spcBef>
              <a:spcAft>
                <a:spcPts val="1600"/>
              </a:spcAft>
              <a:buSzPts val="1200"/>
              <a:buFont typeface="Proxima Nova"/>
              <a:buChar char="■"/>
              <a:defRPr sz="1200">
                <a:latin typeface="Proxima Nova"/>
                <a:ea typeface="Proxima Nova"/>
                <a:cs typeface="Proxima Nova"/>
                <a:sym typeface="Proxima Nova"/>
              </a:defRPr>
            </a:lvl9pPr>
          </a:lstStyle>
          <a:p/>
        </p:txBody>
      </p:sp>
      <p:sp>
        <p:nvSpPr>
          <p:cNvPr id="41" name="Google Shape;41;p1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
        <p:nvSpPr>
          <p:cNvPr id="42" name="Google Shape;42;p121"/>
          <p:cNvSpPr/>
          <p:nvPr/>
        </p:nvSpPr>
        <p:spPr>
          <a:xfrm>
            <a:off x="0" y="4848025"/>
            <a:ext cx="9144000" cy="295500"/>
          </a:xfrm>
          <a:prstGeom prst="rect">
            <a:avLst/>
          </a:prstGeom>
          <a:solidFill>
            <a:srgbClr val="5A1E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3" name="Shape 43"/>
        <p:cNvGrpSpPr/>
        <p:nvPr/>
      </p:nvGrpSpPr>
      <p:grpSpPr>
        <a:xfrm>
          <a:off x="0" y="0"/>
          <a:ext cx="0" cy="0"/>
          <a:chOff x="0" y="0"/>
          <a:chExt cx="0" cy="0"/>
        </a:xfrm>
      </p:grpSpPr>
      <p:sp>
        <p:nvSpPr>
          <p:cNvPr id="44" name="Google Shape;44;p12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Proxima Nova"/>
              <a:buNone/>
              <a:defRPr sz="2400">
                <a:latin typeface="Proxima Nova"/>
                <a:ea typeface="Proxima Nova"/>
                <a:cs typeface="Proxima Nova"/>
                <a:sym typeface="Proxima Nova"/>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5" name="Google Shape;45;p12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Font typeface="Proxima Nova"/>
              <a:buChar char="●"/>
              <a:defRPr sz="1200">
                <a:latin typeface="Proxima Nova"/>
                <a:ea typeface="Proxima Nova"/>
                <a:cs typeface="Proxima Nova"/>
                <a:sym typeface="Proxima Nova"/>
              </a:defRPr>
            </a:lvl1pPr>
            <a:lvl2pPr indent="-304800" lvl="1" marL="914400" algn="l">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2pPr>
            <a:lvl3pPr indent="-304800" lvl="2" marL="1371600" algn="l">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3pPr>
            <a:lvl4pPr indent="-304800" lvl="3" marL="1828800" algn="l">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4pPr>
            <a:lvl5pPr indent="-304800" lvl="4" marL="2286000" algn="l">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5pPr>
            <a:lvl6pPr indent="-304800" lvl="5" marL="2743200" algn="l">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6pPr>
            <a:lvl7pPr indent="-304800" lvl="6" marL="3200400" algn="l">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7pPr>
            <a:lvl8pPr indent="-304800" lvl="7" marL="3657600" algn="l">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8pPr>
            <a:lvl9pPr indent="-304800" lvl="8" marL="4114800" algn="l">
              <a:lnSpc>
                <a:spcPct val="115000"/>
              </a:lnSpc>
              <a:spcBef>
                <a:spcPts val="1600"/>
              </a:spcBef>
              <a:spcAft>
                <a:spcPts val="1600"/>
              </a:spcAft>
              <a:buSzPts val="1200"/>
              <a:buFont typeface="Proxima Nova"/>
              <a:buChar char="■"/>
              <a:defRPr sz="1200">
                <a:latin typeface="Proxima Nova"/>
                <a:ea typeface="Proxima Nova"/>
                <a:cs typeface="Proxima Nova"/>
                <a:sym typeface="Proxima Nova"/>
              </a:defRPr>
            </a:lvl9pPr>
          </a:lstStyle>
          <a:p/>
        </p:txBody>
      </p:sp>
      <p:sp>
        <p:nvSpPr>
          <p:cNvPr id="46" name="Google Shape;46;p1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1.xml"/><Relationship Id="rId3" Type="http://schemas.openxmlformats.org/officeDocument/2006/relationships/image" Target="../media/image26.jpg"/><Relationship Id="rId4" Type="http://schemas.openxmlformats.org/officeDocument/2006/relationships/image" Target="../media/image27.jpg"/><Relationship Id="rId5" Type="http://schemas.openxmlformats.org/officeDocument/2006/relationships/image" Target="../media/image24.jpg"/><Relationship Id="rId6" Type="http://schemas.openxmlformats.org/officeDocument/2006/relationships/image" Target="../media/image2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2.xml"/><Relationship Id="rId3" Type="http://schemas.openxmlformats.org/officeDocument/2006/relationships/hyperlink" Target="https://cs106b.stanford.edu/" TargetMode="External"/><Relationship Id="rId4" Type="http://schemas.openxmlformats.org/officeDocument/2006/relationships/hyperlink" Target="https://cs106b.stanford.edu/"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2.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1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1.jpg"/><Relationship Id="rId5" Type="http://schemas.openxmlformats.org/officeDocument/2006/relationships/image" Target="../media/image9.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2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2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jpg"/><Relationship Id="rId4" Type="http://schemas.openxmlformats.org/officeDocument/2006/relationships/image" Target="../media/image5.jpg"/><Relationship Id="rId5" Type="http://schemas.openxmlformats.org/officeDocument/2006/relationships/image" Target="../media/image8.jpg"/><Relationship Id="rId6" Type="http://schemas.openxmlformats.org/officeDocument/2006/relationships/image" Target="../media/image1.jpg"/><Relationship Id="rId7" Type="http://schemas.openxmlformats.org/officeDocument/2006/relationships/image" Target="../media/image6.jpg"/><Relationship Id="rId8" Type="http://schemas.openxmlformats.org/officeDocument/2006/relationships/image" Target="../media/image19.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23.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23.jpg"/><Relationship Id="rId4" Type="http://schemas.openxmlformats.org/officeDocument/2006/relationships/image" Target="../media/image2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 Id="rId3" Type="http://schemas.openxmlformats.org/officeDocument/2006/relationships/image" Target="../media/image2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image" Target="../media/image23.jpg"/><Relationship Id="rId4" Type="http://schemas.openxmlformats.org/officeDocument/2006/relationships/image" Target="../media/image2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 Id="rId3" Type="http://schemas.openxmlformats.org/officeDocument/2006/relationships/hyperlink" Target="https://cs198.stanford.edu/"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hyperlink" Target="http://drive.google.com/file/d/1J-ovzIhnMj2hH7NVCsxpRS73kXjJ3mku/view" TargetMode="External"/><Relationship Id="rId4" Type="http://schemas.openxmlformats.org/officeDocument/2006/relationships/image" Target="../media/image31.png"/><Relationship Id="rId5" Type="http://schemas.openxmlformats.org/officeDocument/2006/relationships/image" Target="../media/image11.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7.jpg"/><Relationship Id="rId4" Type="http://schemas.openxmlformats.org/officeDocument/2006/relationships/image" Target="../media/image5.jpg"/><Relationship Id="rId5" Type="http://schemas.openxmlformats.org/officeDocument/2006/relationships/image" Target="../media/image8.jpg"/><Relationship Id="rId6" Type="http://schemas.openxmlformats.org/officeDocument/2006/relationships/image" Target="../media/image1.jpg"/><Relationship Id="rId7" Type="http://schemas.openxmlformats.org/officeDocument/2006/relationships/image" Target="../media/image6.jpg"/><Relationship Id="rId8" Type="http://schemas.openxmlformats.org/officeDocument/2006/relationships/image" Target="../media/image19.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 Id="rId3" Type="http://schemas.openxmlformats.org/officeDocument/2006/relationships/image" Target="../media/image2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7.xml"/><Relationship Id="rId3" Type="http://schemas.openxmlformats.org/officeDocument/2006/relationships/hyperlink" Target="https://web.stanford.edu/class/archive/cs/cs106b/cs106b.1208/getting_help"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8.xml"/><Relationship Id="rId3" Type="http://schemas.openxmlformats.org/officeDocument/2006/relationships/hyperlink" Target="https://web.stanford.edu/class/archive/cs/cs106b/cs106b.1208/getting_help" TargetMode="External"/><Relationship Id="rId4" Type="http://schemas.openxmlformats.org/officeDocument/2006/relationships/hyperlink" Target="https://summer.stanford.edu/sarc"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9.xml"/><Relationship Id="rId3" Type="http://schemas.openxmlformats.org/officeDocument/2006/relationships/hyperlink" Target="https://cs198.stanford.edu/cs198/" TargetMode="External"/><Relationship Id="rId4" Type="http://schemas.openxmlformats.org/officeDocument/2006/relationships/hyperlink" Target="https://web.stanford.edu/class/cs106b-8/assignments/assign0/"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hyperlink" Target="https://web.stanford.edu/class/archive/cs/cs106b/cs106b.1208/handouts/course_placement"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2.xml"/><Relationship Id="rId3" Type="http://schemas.openxmlformats.org/officeDocument/2006/relationships/hyperlink" Target="https://communitystandards.stanford.edu/policies-and-guidance/honor-code" TargetMode="External"/><Relationship Id="rId4" Type="http://schemas.openxmlformats.org/officeDocument/2006/relationships/hyperlink" Target="https://web.stanford.edu/class/archive/cs/cs106b/cs106b.1208/handouts/honor_code"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3.xml"/><Relationship Id="rId3" Type="http://schemas.openxmlformats.org/officeDocument/2006/relationships/image" Target="../media/image30.png"/><Relationship Id="rId4" Type="http://schemas.openxmlformats.org/officeDocument/2006/relationships/hyperlink" Target="http://web.stanford.edu/dept/cs_edu/BXReader-Beta-2012.pdf"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a:t>Welcome to CS106B: Programming Abstractions!</a:t>
            </a:r>
            <a:endParaRPr/>
          </a:p>
        </p:txBody>
      </p:sp>
      <p:sp>
        <p:nvSpPr>
          <p:cNvPr id="55" name="Google Shape;55;p1"/>
          <p:cNvSpPr txBox="1"/>
          <p:nvPr>
            <p:ph idx="1" type="subTitle"/>
          </p:nvPr>
        </p:nvSpPr>
        <p:spPr>
          <a:xfrm>
            <a:off x="311700" y="2910325"/>
            <a:ext cx="8520600" cy="1401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a:t>Where in the world are you right now?</a:t>
            </a:r>
            <a:endParaRPr b="1"/>
          </a:p>
          <a:p>
            <a:pPr indent="0" lvl="0" marL="0" rtl="0" algn="ctr">
              <a:lnSpc>
                <a:spcPct val="100000"/>
              </a:lnSpc>
              <a:spcBef>
                <a:spcPts val="0"/>
              </a:spcBef>
              <a:spcAft>
                <a:spcPts val="0"/>
              </a:spcAft>
              <a:buClr>
                <a:schemeClr val="accent5"/>
              </a:buClr>
              <a:buSzPts val="1100"/>
              <a:buFont typeface="Arial"/>
              <a:buNone/>
            </a:pPr>
            <a:r>
              <a:rPr lang="en">
                <a:solidFill>
                  <a:schemeClr val="accent3"/>
                </a:solidFill>
              </a:rPr>
              <a:t>(put your answers in the chat)</a:t>
            </a:r>
            <a:endParaRPr/>
          </a:p>
        </p:txBody>
      </p:sp>
      <p:pic>
        <p:nvPicPr>
          <p:cNvPr id="56" name="Google Shape;56;p1"/>
          <p:cNvPicPr preferRelativeResize="0"/>
          <p:nvPr/>
        </p:nvPicPr>
        <p:blipFill rotWithShape="1">
          <a:blip r:embed="rId3">
            <a:alphaModFix/>
          </a:blip>
          <a:srcRect b="0" l="0" r="0" t="0"/>
          <a:stretch/>
        </p:blipFill>
        <p:spPr>
          <a:xfrm>
            <a:off x="8180175" y="4179675"/>
            <a:ext cx="963825" cy="9638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en">
                <a:latin typeface="Proxima Nova"/>
                <a:ea typeface="Proxima Nova"/>
                <a:cs typeface="Proxima Nova"/>
                <a:sym typeface="Proxima Nova"/>
              </a:rPr>
              <a:t>Today’s </a:t>
            </a:r>
            <a:r>
              <a:rPr lang="en"/>
              <a:t>questions</a:t>
            </a:r>
            <a:endParaRPr>
              <a:latin typeface="Proxima Nova"/>
              <a:ea typeface="Proxima Nova"/>
              <a:cs typeface="Proxima Nova"/>
              <a:sym typeface="Proxima Nova"/>
            </a:endParaRPr>
          </a:p>
        </p:txBody>
      </p:sp>
      <p:sp>
        <p:nvSpPr>
          <p:cNvPr id="128" name="Google Shape;128;p1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1800"/>
              <a:buNone/>
            </a:pPr>
            <a:r>
              <a:rPr lang="en"/>
              <a:t>Why take CS106B?</a:t>
            </a:r>
            <a:endParaRPr/>
          </a:p>
          <a:p>
            <a:pPr indent="0" lvl="0" marL="0" rtl="0" algn="l">
              <a:lnSpc>
                <a:spcPct val="115000"/>
              </a:lnSpc>
              <a:spcBef>
                <a:spcPts val="1600"/>
              </a:spcBef>
              <a:spcAft>
                <a:spcPts val="0"/>
              </a:spcAft>
              <a:buSzPts val="1800"/>
              <a:buNone/>
            </a:pPr>
            <a:r>
              <a:rPr lang="en"/>
              <a:t>What is an abstraction?</a:t>
            </a:r>
            <a:endParaRPr/>
          </a:p>
          <a:p>
            <a:pPr indent="0" lvl="0" marL="0" rtl="0" algn="l">
              <a:lnSpc>
                <a:spcPct val="115000"/>
              </a:lnSpc>
              <a:spcBef>
                <a:spcPts val="1600"/>
              </a:spcBef>
              <a:spcAft>
                <a:spcPts val="0"/>
              </a:spcAft>
              <a:buSzPts val="1800"/>
              <a:buNone/>
            </a:pPr>
            <a:r>
              <a:rPr lang="en"/>
              <a:t>What is CS106B?</a:t>
            </a:r>
            <a:endParaRPr/>
          </a:p>
          <a:p>
            <a:pPr indent="0" lvl="0" marL="0" rtl="0" algn="l">
              <a:lnSpc>
                <a:spcPct val="115000"/>
              </a:lnSpc>
              <a:spcBef>
                <a:spcPts val="1600"/>
              </a:spcBef>
              <a:spcAft>
                <a:spcPts val="0"/>
              </a:spcAft>
              <a:buSzPts val="1800"/>
              <a:buNone/>
            </a:pPr>
            <a:r>
              <a:rPr lang="en"/>
              <a:t>Why C++?</a:t>
            </a:r>
            <a:endParaRPr/>
          </a:p>
          <a:p>
            <a:pPr indent="0" lvl="0" marL="0" rtl="0" algn="l">
              <a:lnSpc>
                <a:spcPct val="115000"/>
              </a:lnSpc>
              <a:spcBef>
                <a:spcPts val="1600"/>
              </a:spcBef>
              <a:spcAft>
                <a:spcPts val="1600"/>
              </a:spcAft>
              <a:buSzPts val="1800"/>
              <a:buNone/>
            </a:pPr>
            <a:r>
              <a:rPr lang="en"/>
              <a:t>What’s next?</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10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a:t>What’s next?</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10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Applications of abstractions</a:t>
            </a:r>
            <a:endParaRPr/>
          </a:p>
        </p:txBody>
      </p:sp>
      <p:pic>
        <p:nvPicPr>
          <p:cNvPr id="919" name="Google Shape;919;p106"/>
          <p:cNvPicPr preferRelativeResize="0"/>
          <p:nvPr/>
        </p:nvPicPr>
        <p:blipFill rotWithShape="1">
          <a:blip r:embed="rId3">
            <a:alphaModFix/>
          </a:blip>
          <a:srcRect b="0" l="0" r="0" t="0"/>
          <a:stretch/>
        </p:blipFill>
        <p:spPr>
          <a:xfrm>
            <a:off x="6770150" y="1054613"/>
            <a:ext cx="1858625" cy="1858625"/>
          </a:xfrm>
          <a:prstGeom prst="rect">
            <a:avLst/>
          </a:prstGeom>
          <a:noFill/>
          <a:ln>
            <a:noFill/>
          </a:ln>
        </p:spPr>
      </p:pic>
      <p:pic>
        <p:nvPicPr>
          <p:cNvPr descr="Amazon.com: Winning Moves Games Big Boggle, The Classic Edition ..." id="920" name="Google Shape;920;p106"/>
          <p:cNvPicPr preferRelativeResize="0"/>
          <p:nvPr/>
        </p:nvPicPr>
        <p:blipFill rotWithShape="1">
          <a:blip r:embed="rId4">
            <a:alphaModFix/>
          </a:blip>
          <a:srcRect b="0" l="0" r="0" t="0"/>
          <a:stretch/>
        </p:blipFill>
        <p:spPr>
          <a:xfrm>
            <a:off x="2510588" y="1225875"/>
            <a:ext cx="3010375" cy="2952675"/>
          </a:xfrm>
          <a:prstGeom prst="rect">
            <a:avLst/>
          </a:prstGeom>
          <a:noFill/>
          <a:ln>
            <a:noFill/>
          </a:ln>
        </p:spPr>
      </p:pic>
      <p:pic>
        <p:nvPicPr>
          <p:cNvPr descr="I Voted Today Sticker" id="921" name="Google Shape;921;p106"/>
          <p:cNvPicPr preferRelativeResize="0"/>
          <p:nvPr/>
        </p:nvPicPr>
        <p:blipFill rotWithShape="1">
          <a:blip r:embed="rId5">
            <a:alphaModFix/>
          </a:blip>
          <a:srcRect b="0" l="0" r="0" t="0"/>
          <a:stretch/>
        </p:blipFill>
        <p:spPr>
          <a:xfrm>
            <a:off x="390650" y="2593800"/>
            <a:ext cx="1809750" cy="1809750"/>
          </a:xfrm>
          <a:prstGeom prst="rect">
            <a:avLst/>
          </a:prstGeom>
          <a:noFill/>
          <a:ln>
            <a:noFill/>
          </a:ln>
        </p:spPr>
      </p:pic>
      <p:pic>
        <p:nvPicPr>
          <p:cNvPr descr="zip file icon – Free Icons Download" id="922" name="Google Shape;922;p106"/>
          <p:cNvPicPr preferRelativeResize="0"/>
          <p:nvPr/>
        </p:nvPicPr>
        <p:blipFill rotWithShape="1">
          <a:blip r:embed="rId6">
            <a:alphaModFix/>
          </a:blip>
          <a:srcRect b="0" l="0" r="0" t="0"/>
          <a:stretch/>
        </p:blipFill>
        <p:spPr>
          <a:xfrm>
            <a:off x="5526375" y="2822400"/>
            <a:ext cx="2062575" cy="206257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107"/>
          <p:cNvSpPr txBox="1"/>
          <p:nvPr/>
        </p:nvSpPr>
        <p:spPr>
          <a:xfrm>
            <a:off x="263768" y="140676"/>
            <a:ext cx="8695593" cy="468846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Arial"/>
                <a:ea typeface="Arial"/>
                <a:cs typeface="Arial"/>
                <a:sym typeface="Arial"/>
              </a:rPr>
              <a:t>Visit the course website at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Arial"/>
              <a:buNone/>
            </a:pPr>
            <a:r>
              <a:rPr b="1" i="0" lang="en" sz="2800" u="sng" cap="none" strike="noStrike">
                <a:solidFill>
                  <a:srgbClr val="0070C0"/>
                </a:solidFill>
                <a:latin typeface="Arial"/>
                <a:ea typeface="Arial"/>
                <a:cs typeface="Arial"/>
                <a:sym typeface="Arial"/>
                <a:hlinkClick r:id="rId3">
                  <a:extLst>
                    <a:ext uri="{A12FA001-AC4F-418D-AE19-62706E023703}">
                      <ahyp:hlinkClr val="tx"/>
                    </a:ext>
                  </a:extLst>
                </a:hlinkClick>
              </a:rPr>
              <a:t>https://cs106b8.stanford.edu</a:t>
            </a:r>
            <a:endParaRPr b="1" i="0" sz="2800" u="sng" cap="none" strike="noStrike">
              <a:solidFill>
                <a:srgbClr val="0070C0"/>
              </a:solidFill>
              <a:latin typeface="Arial"/>
              <a:ea typeface="Arial"/>
              <a:cs typeface="Arial"/>
              <a:sym typeface="Arial"/>
              <a:hlinkClick r:id="rId4">
                <a:extLst>
                  <a:ext uri="{A12FA001-AC4F-418D-AE19-62706E023703}">
                    <ahyp:hlinkClr val="tx"/>
                  </a:ext>
                </a:extLst>
              </a:hlinkClick>
            </a:endParaRPr>
          </a:p>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Arial"/>
                <a:ea typeface="Arial"/>
                <a:cs typeface="Arial"/>
                <a:sym typeface="Arial"/>
              </a:rPr>
              <a:t>for access to materials: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1" marL="914400" marR="0" rtl="0" algn="l">
              <a:lnSpc>
                <a:spcPct val="100000"/>
              </a:lnSpc>
              <a:spcBef>
                <a:spcPts val="0"/>
              </a:spcBef>
              <a:spcAft>
                <a:spcPts val="0"/>
              </a:spcAft>
              <a:buClr>
                <a:srgbClr val="000000"/>
              </a:buClr>
              <a:buSzPts val="3200"/>
              <a:buFont typeface="Arial"/>
              <a:buNone/>
            </a:pPr>
            <a:r>
              <a:rPr b="0" i="0" lang="en" sz="3200" u="none" cap="none" strike="noStrike">
                <a:solidFill>
                  <a:srgbClr val="000000"/>
                </a:solidFill>
                <a:latin typeface="Arial"/>
                <a:ea typeface="Arial"/>
                <a:cs typeface="Arial"/>
                <a:sym typeface="Arial"/>
              </a:rPr>
              <a:t>Course Information</a:t>
            </a:r>
            <a:endParaRPr b="0" i="0" sz="1400" u="none" cap="none" strike="noStrike">
              <a:solidFill>
                <a:srgbClr val="000000"/>
              </a:solidFill>
              <a:latin typeface="Arial"/>
              <a:ea typeface="Arial"/>
              <a:cs typeface="Arial"/>
              <a:sym typeface="Arial"/>
            </a:endParaRPr>
          </a:p>
          <a:p>
            <a:pPr indent="0" lvl="1" marL="914400" marR="0" rtl="0" algn="l">
              <a:lnSpc>
                <a:spcPct val="100000"/>
              </a:lnSpc>
              <a:spcBef>
                <a:spcPts val="1414"/>
              </a:spcBef>
              <a:spcAft>
                <a:spcPts val="0"/>
              </a:spcAft>
              <a:buClr>
                <a:srgbClr val="000000"/>
              </a:buClr>
              <a:buSzPts val="3200"/>
              <a:buFont typeface="Arial"/>
              <a:buNone/>
            </a:pPr>
            <a:r>
              <a:rPr b="0" i="0" lang="en" sz="3200" u="none" cap="none" strike="noStrike">
                <a:solidFill>
                  <a:srgbClr val="000000"/>
                </a:solidFill>
                <a:latin typeface="Arial"/>
                <a:ea typeface="Arial"/>
                <a:cs typeface="Arial"/>
                <a:sym typeface="Arial"/>
              </a:rPr>
              <a:t>CS106B Calendar</a:t>
            </a:r>
            <a:endParaRPr b="0" i="0" sz="1400" u="none" cap="none" strike="noStrike">
              <a:solidFill>
                <a:srgbClr val="000000"/>
              </a:solidFill>
              <a:latin typeface="Arial"/>
              <a:ea typeface="Arial"/>
              <a:cs typeface="Arial"/>
              <a:sym typeface="Arial"/>
            </a:endParaRPr>
          </a:p>
          <a:p>
            <a:pPr indent="0" lvl="1" marL="914400" marR="0" rtl="0" algn="l">
              <a:lnSpc>
                <a:spcPct val="100000"/>
              </a:lnSpc>
              <a:spcBef>
                <a:spcPts val="1414"/>
              </a:spcBef>
              <a:spcAft>
                <a:spcPts val="0"/>
              </a:spcAft>
              <a:buClr>
                <a:srgbClr val="000000"/>
              </a:buClr>
              <a:buSzPts val="3200"/>
              <a:buFont typeface="Arial"/>
              <a:buNone/>
            </a:pPr>
            <a:r>
              <a:rPr b="0" i="0" lang="en" sz="3200" u="none" cap="none" strike="noStrike">
                <a:solidFill>
                  <a:srgbClr val="000000"/>
                </a:solidFill>
                <a:latin typeface="Arial"/>
                <a:ea typeface="Arial"/>
                <a:cs typeface="Arial"/>
                <a:sym typeface="Arial"/>
              </a:rPr>
              <a:t>Course Placement</a:t>
            </a:r>
            <a:endParaRPr b="0" i="0" sz="1400" u="none" cap="none" strike="noStrike">
              <a:solidFill>
                <a:srgbClr val="000000"/>
              </a:solidFill>
              <a:latin typeface="Arial"/>
              <a:ea typeface="Arial"/>
              <a:cs typeface="Arial"/>
              <a:sym typeface="Arial"/>
            </a:endParaRPr>
          </a:p>
          <a:p>
            <a:pPr indent="0" lvl="1" marL="914400" marR="0" rtl="0" algn="l">
              <a:lnSpc>
                <a:spcPct val="100000"/>
              </a:lnSpc>
              <a:spcBef>
                <a:spcPts val="1414"/>
              </a:spcBef>
              <a:spcAft>
                <a:spcPts val="0"/>
              </a:spcAft>
              <a:buClr>
                <a:srgbClr val="000000"/>
              </a:buClr>
              <a:buSzPts val="3200"/>
              <a:buFont typeface="Arial"/>
              <a:buNone/>
            </a:pPr>
            <a:r>
              <a:rPr b="0" i="0" lang="en" sz="3200" u="none" cap="none" strike="noStrike">
                <a:solidFill>
                  <a:srgbClr val="000000"/>
                </a:solidFill>
                <a:latin typeface="Arial"/>
                <a:ea typeface="Arial"/>
                <a:cs typeface="Arial"/>
                <a:sym typeface="Arial"/>
              </a:rPr>
              <a:t>CS106B and the Honor Code</a:t>
            </a:r>
            <a:endParaRPr b="0" i="0" sz="1400" u="none" cap="none" strike="noStrike">
              <a:solidFill>
                <a:srgbClr val="000000"/>
              </a:solidFill>
              <a:latin typeface="Arial"/>
              <a:ea typeface="Arial"/>
              <a:cs typeface="Arial"/>
              <a:sym typeface="Arial"/>
            </a:endParaRPr>
          </a:p>
          <a:p>
            <a:pPr indent="0" lvl="1" marL="914400" marR="0" rtl="0" algn="l">
              <a:lnSpc>
                <a:spcPct val="100000"/>
              </a:lnSpc>
              <a:spcBef>
                <a:spcPts val="1414"/>
              </a:spcBef>
              <a:spcAft>
                <a:spcPts val="0"/>
              </a:spcAft>
              <a:buClr>
                <a:srgbClr val="000000"/>
              </a:buClr>
              <a:buSzPts val="3200"/>
              <a:buFont typeface="Arial"/>
              <a:buNone/>
            </a:pPr>
            <a:r>
              <a:rPr b="0" i="0" lang="en" sz="3200" u="none" cap="none" strike="noStrike">
                <a:solidFill>
                  <a:srgbClr val="000000"/>
                </a:solidFill>
                <a:latin typeface="Arial"/>
                <a:ea typeface="Arial"/>
                <a:cs typeface="Arial"/>
                <a:sym typeface="Arial"/>
              </a:rPr>
              <a:t>Assignment 0</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cxnSp>
        <p:nvCxnSpPr>
          <p:cNvPr id="932" name="Google Shape;932;p108"/>
          <p:cNvCxnSpPr/>
          <p:nvPr/>
        </p:nvCxnSpPr>
        <p:spPr>
          <a:xfrm>
            <a:off x="4572000" y="823525"/>
            <a:ext cx="0" cy="3587700"/>
          </a:xfrm>
          <a:prstGeom prst="straightConnector1">
            <a:avLst/>
          </a:prstGeom>
          <a:noFill/>
          <a:ln cap="flat" cmpd="sng" w="9525">
            <a:solidFill>
              <a:srgbClr val="CCCCCC"/>
            </a:solidFill>
            <a:prstDash val="solid"/>
            <a:round/>
            <a:headEnd len="sm" w="sm" type="none"/>
            <a:tailEnd len="sm" w="sm" type="none"/>
          </a:ln>
        </p:spPr>
      </p:cxnSp>
      <p:sp>
        <p:nvSpPr>
          <p:cNvPr id="933" name="Google Shape;933;p108"/>
          <p:cNvSpPr/>
          <p:nvPr/>
        </p:nvSpPr>
        <p:spPr>
          <a:xfrm flipH="1">
            <a:off x="4641884" y="3295375"/>
            <a:ext cx="654600" cy="525900"/>
          </a:xfrm>
          <a:prstGeom prst="triangle">
            <a:avLst>
              <a:gd fmla="val 50000" name="adj"/>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108"/>
          <p:cNvSpPr/>
          <p:nvPr/>
        </p:nvSpPr>
        <p:spPr>
          <a:xfrm flipH="1">
            <a:off x="5671647" y="1628125"/>
            <a:ext cx="3052800" cy="17244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D9D9D9"/>
              </a:solidFill>
              <a:latin typeface="Proxima Nova"/>
              <a:ea typeface="Proxima Nova"/>
              <a:cs typeface="Proxima Nova"/>
              <a:sym typeface="Proxima Nova"/>
            </a:endParaRPr>
          </a:p>
        </p:txBody>
      </p:sp>
      <p:sp>
        <p:nvSpPr>
          <p:cNvPr id="935" name="Google Shape;935;p108"/>
          <p:cNvSpPr/>
          <p:nvPr/>
        </p:nvSpPr>
        <p:spPr>
          <a:xfrm flipH="1">
            <a:off x="509022" y="1760650"/>
            <a:ext cx="3052800" cy="14577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D9D9D9"/>
              </a:solidFill>
              <a:latin typeface="Arial"/>
              <a:ea typeface="Arial"/>
              <a:cs typeface="Arial"/>
              <a:sym typeface="Arial"/>
            </a:endParaRPr>
          </a:p>
        </p:txBody>
      </p:sp>
      <p:sp>
        <p:nvSpPr>
          <p:cNvPr id="936" name="Google Shape;936;p108"/>
          <p:cNvSpPr txBox="1"/>
          <p:nvPr/>
        </p:nvSpPr>
        <p:spPr>
          <a:xfrm flipH="1">
            <a:off x="856422" y="2248150"/>
            <a:ext cx="2747400" cy="48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CC0000"/>
                </a:solidFill>
                <a:latin typeface="Proxima Nova"/>
                <a:ea typeface="Proxima Nova"/>
                <a:cs typeface="Proxima Nova"/>
                <a:sym typeface="Proxima Nova"/>
              </a:rPr>
              <a:t>vectors + grids</a:t>
            </a:r>
            <a:endParaRPr b="1" i="0" sz="1800" u="none" cap="none" strike="noStrike">
              <a:solidFill>
                <a:srgbClr val="CC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800"/>
              <a:buFont typeface="Arial"/>
              <a:buNone/>
            </a:pPr>
            <a:br>
              <a:rPr b="1" i="0" lang="en" sz="1800" u="none" cap="none" strike="noStrike">
                <a:solidFill>
                  <a:srgbClr val="CC0000"/>
                </a:solidFill>
                <a:latin typeface="Proxima Nova"/>
                <a:ea typeface="Proxima Nova"/>
                <a:cs typeface="Proxima Nova"/>
                <a:sym typeface="Proxima Nova"/>
              </a:rPr>
            </a:br>
            <a:r>
              <a:rPr b="1" i="0" lang="en" sz="1800" u="none" cap="none" strike="noStrike">
                <a:solidFill>
                  <a:srgbClr val="CC0000"/>
                </a:solidFill>
                <a:latin typeface="Proxima Nova"/>
                <a:ea typeface="Proxima Nova"/>
                <a:cs typeface="Proxima Nova"/>
                <a:sym typeface="Proxima Nova"/>
              </a:rPr>
              <a:t>    stacks + queues</a:t>
            </a:r>
            <a:br>
              <a:rPr b="1" i="0" lang="en" sz="1800" u="none" cap="none" strike="noStrike">
                <a:solidFill>
                  <a:srgbClr val="CC0000"/>
                </a:solidFill>
                <a:latin typeface="Proxima Nova"/>
                <a:ea typeface="Proxima Nova"/>
                <a:cs typeface="Proxima Nova"/>
                <a:sym typeface="Proxima Nova"/>
              </a:rPr>
            </a:br>
            <a:br>
              <a:rPr b="1" i="0" lang="en" sz="1800" u="none" cap="none" strike="noStrike">
                <a:solidFill>
                  <a:srgbClr val="CC0000"/>
                </a:solidFill>
                <a:latin typeface="Proxima Nova"/>
                <a:ea typeface="Proxima Nova"/>
                <a:cs typeface="Proxima Nova"/>
                <a:sym typeface="Proxima Nova"/>
              </a:rPr>
            </a:br>
            <a:r>
              <a:rPr b="1" i="0" lang="en" sz="1800" u="none" cap="none" strike="noStrike">
                <a:solidFill>
                  <a:srgbClr val="CC0000"/>
                </a:solidFill>
                <a:latin typeface="Proxima Nova"/>
                <a:ea typeface="Proxima Nova"/>
                <a:cs typeface="Proxima Nova"/>
                <a:sym typeface="Proxima Nova"/>
              </a:rPr>
              <a:t>    sets + maps</a:t>
            </a:r>
            <a:endParaRPr b="0" i="0" sz="1400" u="none" cap="none" strike="noStrike">
              <a:solidFill>
                <a:srgbClr val="CC0000"/>
              </a:solidFill>
              <a:latin typeface="Proxima Nova"/>
              <a:ea typeface="Proxima Nova"/>
              <a:cs typeface="Proxima Nova"/>
              <a:sym typeface="Proxima Nova"/>
            </a:endParaRPr>
          </a:p>
        </p:txBody>
      </p:sp>
      <p:sp>
        <p:nvSpPr>
          <p:cNvPr id="937" name="Google Shape;937;p108"/>
          <p:cNvSpPr txBox="1"/>
          <p:nvPr/>
        </p:nvSpPr>
        <p:spPr>
          <a:xfrm flipH="1">
            <a:off x="2950097" y="-12075"/>
            <a:ext cx="3052800" cy="4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accent5"/>
              </a:buClr>
              <a:buSzPts val="1100"/>
              <a:buFont typeface="Arial"/>
              <a:buNone/>
            </a:pPr>
            <a:r>
              <a:rPr b="1" i="0" lang="en" sz="1800" u="none" cap="none" strike="noStrike">
                <a:solidFill>
                  <a:srgbClr val="45818E"/>
                </a:solidFill>
                <a:latin typeface="Proxima Nova"/>
                <a:ea typeface="Proxima Nova"/>
                <a:cs typeface="Proxima Nova"/>
                <a:sym typeface="Proxima Nova"/>
              </a:rPr>
              <a:t>Object-Oriented Programming</a:t>
            </a:r>
            <a:endParaRPr b="1" i="0" sz="1800" u="none" cap="none" strike="noStrike">
              <a:solidFill>
                <a:srgbClr val="45818E"/>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938" name="Google Shape;938;p108"/>
          <p:cNvSpPr txBox="1"/>
          <p:nvPr/>
        </p:nvSpPr>
        <p:spPr>
          <a:xfrm flipH="1">
            <a:off x="6260997" y="2248150"/>
            <a:ext cx="2480100" cy="48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5"/>
              </a:buClr>
              <a:buSzPts val="1100"/>
              <a:buFont typeface="Arial"/>
              <a:buNone/>
            </a:pPr>
            <a:r>
              <a:rPr b="1" i="0" lang="en" sz="1800" u="none" cap="none" strike="noStrike">
                <a:solidFill>
                  <a:schemeClr val="accent3"/>
                </a:solidFill>
                <a:latin typeface="Proxima Nova"/>
                <a:ea typeface="Proxima Nova"/>
                <a:cs typeface="Proxima Nova"/>
                <a:sym typeface="Proxima Nova"/>
              </a:rPr>
              <a:t>      arrays</a:t>
            </a:r>
            <a:endParaRPr b="1" i="0" sz="18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br>
              <a:rPr b="0" i="0" lang="en" sz="1400" u="none" cap="none" strike="noStrike">
                <a:solidFill>
                  <a:srgbClr val="000000"/>
                </a:solidFill>
                <a:latin typeface="Proxima Nova"/>
                <a:ea typeface="Proxima Nova"/>
                <a:cs typeface="Proxima Nova"/>
                <a:sym typeface="Proxima Nova"/>
              </a:rPr>
            </a:br>
            <a:r>
              <a:rPr b="0" i="0" lang="en" sz="1400" u="none" cap="none" strike="noStrike">
                <a:solidFill>
                  <a:srgbClr val="000000"/>
                </a:solidFill>
                <a:latin typeface="Proxima Nova"/>
                <a:ea typeface="Proxima Nova"/>
                <a:cs typeface="Proxima Nova"/>
                <a:sym typeface="Proxima Nova"/>
              </a:rPr>
              <a:t>      </a:t>
            </a:r>
            <a:r>
              <a:rPr b="1" i="0" lang="en" sz="1800" u="none" cap="none" strike="noStrike">
                <a:solidFill>
                  <a:schemeClr val="accent3"/>
                </a:solidFill>
                <a:latin typeface="Proxima Nova"/>
                <a:ea typeface="Proxima Nova"/>
                <a:cs typeface="Proxima Nova"/>
                <a:sym typeface="Proxima Nova"/>
              </a:rPr>
              <a:t>dynamic memory    </a:t>
            </a:r>
            <a:br>
              <a:rPr b="1" i="0" lang="en" sz="1800" u="none" cap="none" strike="noStrike">
                <a:solidFill>
                  <a:schemeClr val="accent3"/>
                </a:solidFill>
                <a:latin typeface="Proxima Nova"/>
                <a:ea typeface="Proxima Nova"/>
                <a:cs typeface="Proxima Nova"/>
                <a:sym typeface="Proxima Nova"/>
              </a:rPr>
            </a:br>
            <a:r>
              <a:rPr b="1" i="0" lang="en" sz="1800" u="none" cap="none" strike="noStrike">
                <a:solidFill>
                  <a:schemeClr val="accent3"/>
                </a:solidFill>
                <a:latin typeface="Proxima Nova"/>
                <a:ea typeface="Proxima Nova"/>
                <a:cs typeface="Proxima Nova"/>
                <a:sym typeface="Proxima Nova"/>
              </a:rPr>
              <a:t>        management</a:t>
            </a:r>
            <a:endParaRPr b="1" i="0" sz="18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br>
              <a:rPr b="0" i="0" lang="en" sz="1400" u="none" cap="none" strike="noStrike">
                <a:solidFill>
                  <a:srgbClr val="000000"/>
                </a:solidFill>
                <a:latin typeface="Proxima Nova"/>
                <a:ea typeface="Proxima Nova"/>
                <a:cs typeface="Proxima Nova"/>
                <a:sym typeface="Proxima Nova"/>
              </a:rPr>
            </a:br>
            <a:r>
              <a:rPr b="1" i="0" lang="en" sz="1800" u="none" cap="none" strike="noStrike">
                <a:solidFill>
                  <a:schemeClr val="accent3"/>
                </a:solidFill>
                <a:latin typeface="Proxima Nova"/>
                <a:ea typeface="Proxima Nova"/>
                <a:cs typeface="Proxima Nova"/>
                <a:sym typeface="Proxima Nova"/>
              </a:rPr>
              <a:t>linked data structures</a:t>
            </a:r>
            <a:endParaRPr b="1" i="0" sz="1400" u="none" cap="none" strike="noStrike">
              <a:solidFill>
                <a:srgbClr val="000000"/>
              </a:solidFill>
              <a:latin typeface="Proxima Nova"/>
              <a:ea typeface="Proxima Nova"/>
              <a:cs typeface="Proxima Nova"/>
              <a:sym typeface="Proxima Nova"/>
            </a:endParaRPr>
          </a:p>
        </p:txBody>
      </p:sp>
      <p:sp>
        <p:nvSpPr>
          <p:cNvPr id="939" name="Google Shape;939;p108"/>
          <p:cNvSpPr txBox="1"/>
          <p:nvPr/>
        </p:nvSpPr>
        <p:spPr>
          <a:xfrm flipH="1">
            <a:off x="3299022" y="4483625"/>
            <a:ext cx="2080200" cy="4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accent5"/>
              </a:buClr>
              <a:buSzPts val="1100"/>
              <a:buFont typeface="Arial"/>
              <a:buNone/>
            </a:pPr>
            <a:r>
              <a:rPr b="1" i="0" lang="en" sz="1800" u="none" cap="none" strike="noStrike">
                <a:solidFill>
                  <a:schemeClr val="accent4"/>
                </a:solidFill>
                <a:latin typeface="Proxima Nova"/>
                <a:ea typeface="Proxima Nova"/>
                <a:cs typeface="Proxima Nova"/>
                <a:sym typeface="Proxima Nova"/>
              </a:rPr>
              <a:t>algorithmic analysis</a:t>
            </a:r>
            <a:endParaRPr b="0" i="1" sz="1400" u="none" cap="none" strike="noStrike">
              <a:solidFill>
                <a:srgbClr val="000000"/>
              </a:solidFill>
              <a:latin typeface="Proxima Nova"/>
              <a:ea typeface="Proxima Nova"/>
              <a:cs typeface="Proxima Nova"/>
              <a:sym typeface="Proxima Nova"/>
            </a:endParaRPr>
          </a:p>
        </p:txBody>
      </p:sp>
      <p:sp>
        <p:nvSpPr>
          <p:cNvPr id="940" name="Google Shape;940;p108"/>
          <p:cNvSpPr txBox="1"/>
          <p:nvPr/>
        </p:nvSpPr>
        <p:spPr>
          <a:xfrm flipH="1">
            <a:off x="1030185" y="4739300"/>
            <a:ext cx="1817400" cy="4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accent5"/>
              </a:buClr>
              <a:buSzPts val="1100"/>
              <a:buFont typeface="Arial"/>
              <a:buNone/>
            </a:pPr>
            <a:r>
              <a:rPr b="1" i="0" lang="en" sz="1800" u="none" cap="none" strike="noStrike">
                <a:solidFill>
                  <a:schemeClr val="accent1"/>
                </a:solidFill>
                <a:latin typeface="Proxima Nova"/>
                <a:ea typeface="Proxima Nova"/>
                <a:cs typeface="Proxima Nova"/>
                <a:sym typeface="Proxima Nova"/>
              </a:rPr>
              <a:t>testing</a:t>
            </a:r>
            <a:endParaRPr b="1" i="0" sz="1800" u="none" cap="none" strike="noStrike">
              <a:solidFill>
                <a:schemeClr val="accent1"/>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latin typeface="Proxima Nova"/>
              <a:ea typeface="Proxima Nova"/>
              <a:cs typeface="Proxima Nova"/>
              <a:sym typeface="Proxima Nova"/>
            </a:endParaRPr>
          </a:p>
        </p:txBody>
      </p:sp>
      <p:sp>
        <p:nvSpPr>
          <p:cNvPr id="941" name="Google Shape;941;p108"/>
          <p:cNvSpPr txBox="1"/>
          <p:nvPr/>
        </p:nvSpPr>
        <p:spPr>
          <a:xfrm flipH="1">
            <a:off x="5407675" y="4483625"/>
            <a:ext cx="2004600" cy="635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chemeClr val="accent5"/>
              </a:buClr>
              <a:buSzPts val="1100"/>
              <a:buFont typeface="Arial"/>
              <a:buNone/>
            </a:pPr>
            <a:r>
              <a:rPr b="1" i="0" lang="en" sz="1800" u="none" cap="none" strike="noStrike">
                <a:solidFill>
                  <a:srgbClr val="6AA84F"/>
                </a:solidFill>
                <a:latin typeface="Proxima Nova"/>
                <a:ea typeface="Proxima Nova"/>
                <a:cs typeface="Proxima Nova"/>
                <a:sym typeface="Proxima Nova"/>
              </a:rPr>
              <a:t>recursive problem-solving</a:t>
            </a:r>
            <a:endParaRPr b="0" i="1" sz="1400" u="none" cap="none" strike="noStrike">
              <a:solidFill>
                <a:srgbClr val="000000"/>
              </a:solidFill>
              <a:latin typeface="Proxima Nova"/>
              <a:ea typeface="Proxima Nova"/>
              <a:cs typeface="Proxima Nova"/>
              <a:sym typeface="Proxima Nova"/>
            </a:endParaRPr>
          </a:p>
        </p:txBody>
      </p:sp>
      <p:sp>
        <p:nvSpPr>
          <p:cNvPr id="942" name="Google Shape;942;p108"/>
          <p:cNvSpPr txBox="1"/>
          <p:nvPr>
            <p:ph idx="4294967295" type="title"/>
          </p:nvPr>
        </p:nvSpPr>
        <p:spPr>
          <a:xfrm flipH="1">
            <a:off x="365447" y="2539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Proxima Nova"/>
                <a:ea typeface="Proxima Nova"/>
                <a:cs typeface="Proxima Nova"/>
                <a:sym typeface="Proxima Nova"/>
              </a:rPr>
              <a:t>Roadmap</a:t>
            </a:r>
            <a:endParaRPr>
              <a:latin typeface="Proxima Nova"/>
              <a:ea typeface="Proxima Nova"/>
              <a:cs typeface="Proxima Nova"/>
              <a:sym typeface="Proxima Nova"/>
            </a:endParaRPr>
          </a:p>
        </p:txBody>
      </p:sp>
      <p:sp>
        <p:nvSpPr>
          <p:cNvPr id="943" name="Google Shape;943;p108"/>
          <p:cNvSpPr/>
          <p:nvPr/>
        </p:nvSpPr>
        <p:spPr>
          <a:xfrm flipH="1">
            <a:off x="441847" y="776914"/>
            <a:ext cx="8169025" cy="3975025"/>
          </a:xfrm>
          <a:custGeom>
            <a:rect b="b" l="l" r="r" t="t"/>
            <a:pathLst>
              <a:path extrusionOk="0" h="159001" w="326761">
                <a:moveTo>
                  <a:pt x="326761" y="23068"/>
                </a:moveTo>
                <a:cubicBezTo>
                  <a:pt x="323227" y="34679"/>
                  <a:pt x="312626" y="71911"/>
                  <a:pt x="305558" y="92736"/>
                </a:cubicBezTo>
                <a:cubicBezTo>
                  <a:pt x="298490" y="113561"/>
                  <a:pt x="294943" y="137668"/>
                  <a:pt x="284354" y="148017"/>
                </a:cubicBezTo>
                <a:cubicBezTo>
                  <a:pt x="273765" y="158366"/>
                  <a:pt x="254379" y="154327"/>
                  <a:pt x="242023" y="154832"/>
                </a:cubicBezTo>
                <a:cubicBezTo>
                  <a:pt x="229667" y="155337"/>
                  <a:pt x="220694" y="151930"/>
                  <a:pt x="210218" y="151046"/>
                </a:cubicBezTo>
                <a:cubicBezTo>
                  <a:pt x="199743" y="150163"/>
                  <a:pt x="193116" y="148332"/>
                  <a:pt x="179170" y="149531"/>
                </a:cubicBezTo>
                <a:cubicBezTo>
                  <a:pt x="165224" y="150730"/>
                  <a:pt x="138656" y="156915"/>
                  <a:pt x="126540" y="158240"/>
                </a:cubicBezTo>
                <a:cubicBezTo>
                  <a:pt x="114424" y="159565"/>
                  <a:pt x="111962" y="159061"/>
                  <a:pt x="106472" y="157483"/>
                </a:cubicBezTo>
                <a:cubicBezTo>
                  <a:pt x="100982" y="155905"/>
                  <a:pt x="94860" y="152813"/>
                  <a:pt x="93598" y="148774"/>
                </a:cubicBezTo>
                <a:cubicBezTo>
                  <a:pt x="92336" y="144735"/>
                  <a:pt x="90266" y="139308"/>
                  <a:pt x="98899" y="133250"/>
                </a:cubicBezTo>
                <a:cubicBezTo>
                  <a:pt x="107532" y="127192"/>
                  <a:pt x="132018" y="119998"/>
                  <a:pt x="145396" y="112425"/>
                </a:cubicBezTo>
                <a:cubicBezTo>
                  <a:pt x="158775" y="104852"/>
                  <a:pt x="171146" y="98542"/>
                  <a:pt x="179170" y="87814"/>
                </a:cubicBezTo>
                <a:cubicBezTo>
                  <a:pt x="187194" y="77086"/>
                  <a:pt x="192280" y="60173"/>
                  <a:pt x="193539" y="48057"/>
                </a:cubicBezTo>
                <a:cubicBezTo>
                  <a:pt x="194798" y="35941"/>
                  <a:pt x="192021" y="23067"/>
                  <a:pt x="186723" y="15116"/>
                </a:cubicBezTo>
                <a:cubicBezTo>
                  <a:pt x="181425" y="7165"/>
                  <a:pt x="172983" y="1928"/>
                  <a:pt x="161753" y="350"/>
                </a:cubicBezTo>
                <a:cubicBezTo>
                  <a:pt x="150524" y="-1228"/>
                  <a:pt x="130831" y="2874"/>
                  <a:pt x="119346" y="5650"/>
                </a:cubicBezTo>
                <a:cubicBezTo>
                  <a:pt x="107861" y="8427"/>
                  <a:pt x="98710" y="11708"/>
                  <a:pt x="92841" y="17009"/>
                </a:cubicBezTo>
                <a:cubicBezTo>
                  <a:pt x="86972" y="22310"/>
                  <a:pt x="80927" y="29505"/>
                  <a:pt x="84133" y="37456"/>
                </a:cubicBezTo>
                <a:cubicBezTo>
                  <a:pt x="87339" y="45407"/>
                  <a:pt x="108113" y="54368"/>
                  <a:pt x="112076" y="64717"/>
                </a:cubicBezTo>
                <a:cubicBezTo>
                  <a:pt x="116039" y="75066"/>
                  <a:pt x="114790" y="93557"/>
                  <a:pt x="107911" y="99552"/>
                </a:cubicBezTo>
                <a:cubicBezTo>
                  <a:pt x="101033" y="105547"/>
                  <a:pt x="82543" y="100498"/>
                  <a:pt x="70805" y="100687"/>
                </a:cubicBezTo>
                <a:cubicBezTo>
                  <a:pt x="59067" y="100876"/>
                  <a:pt x="46699" y="99677"/>
                  <a:pt x="37485" y="100687"/>
                </a:cubicBezTo>
                <a:cubicBezTo>
                  <a:pt x="28272" y="101697"/>
                  <a:pt x="21077" y="103528"/>
                  <a:pt x="15524" y="106746"/>
                </a:cubicBezTo>
                <a:cubicBezTo>
                  <a:pt x="9971" y="109965"/>
                  <a:pt x="6752" y="114697"/>
                  <a:pt x="4165" y="119998"/>
                </a:cubicBezTo>
                <a:cubicBezTo>
                  <a:pt x="1578" y="125299"/>
                  <a:pt x="694" y="135459"/>
                  <a:pt x="0" y="138551"/>
                </a:cubicBezTo>
              </a:path>
            </a:pathLst>
          </a:cu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108"/>
          <p:cNvSpPr txBox="1"/>
          <p:nvPr/>
        </p:nvSpPr>
        <p:spPr>
          <a:xfrm flipH="1">
            <a:off x="6816047" y="4084225"/>
            <a:ext cx="2387700" cy="4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dk1"/>
                </a:solidFill>
                <a:latin typeface="Caveat"/>
                <a:ea typeface="Caveat"/>
                <a:cs typeface="Caveat"/>
                <a:sym typeface="Caveat"/>
              </a:rPr>
              <a:t>Life after CS106B!</a:t>
            </a:r>
            <a:endParaRPr b="1" i="0" sz="2400" u="none" cap="none" strike="noStrike">
              <a:solidFill>
                <a:schemeClr val="dk1"/>
              </a:solidFill>
              <a:latin typeface="Caveat"/>
              <a:ea typeface="Caveat"/>
              <a:cs typeface="Caveat"/>
              <a:sym typeface="Caveat"/>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Caveat"/>
              <a:ea typeface="Caveat"/>
              <a:cs typeface="Caveat"/>
              <a:sym typeface="Caveat"/>
            </a:endParaRPr>
          </a:p>
        </p:txBody>
      </p:sp>
      <p:sp>
        <p:nvSpPr>
          <p:cNvPr id="945" name="Google Shape;945;p108"/>
          <p:cNvSpPr txBox="1"/>
          <p:nvPr/>
        </p:nvSpPr>
        <p:spPr>
          <a:xfrm flipH="1" rot="1752">
            <a:off x="-310800" y="903986"/>
            <a:ext cx="2355000" cy="39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6FA8DC"/>
                </a:solidFill>
                <a:latin typeface="Proxima Nova"/>
                <a:ea typeface="Proxima Nova"/>
                <a:cs typeface="Proxima Nova"/>
                <a:sym typeface="Proxima Nova"/>
              </a:rPr>
              <a:t>C++ basics</a:t>
            </a:r>
            <a:endParaRPr b="1" i="0" sz="1800" u="none" cap="none" strike="noStrike">
              <a:solidFill>
                <a:srgbClr val="6FA8DC"/>
              </a:solidFill>
              <a:latin typeface="Proxima Nova"/>
              <a:ea typeface="Proxima Nova"/>
              <a:cs typeface="Proxima Nova"/>
              <a:sym typeface="Proxima Nova"/>
            </a:endParaRPr>
          </a:p>
        </p:txBody>
      </p:sp>
      <p:sp>
        <p:nvSpPr>
          <p:cNvPr id="946" name="Google Shape;946;p108"/>
          <p:cNvSpPr/>
          <p:nvPr/>
        </p:nvSpPr>
        <p:spPr>
          <a:xfrm flipH="1">
            <a:off x="704109" y="2421696"/>
            <a:ext cx="135600" cy="135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108"/>
          <p:cNvSpPr/>
          <p:nvPr/>
        </p:nvSpPr>
        <p:spPr>
          <a:xfrm flipH="1">
            <a:off x="1829584" y="4575294"/>
            <a:ext cx="135600" cy="135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108"/>
          <p:cNvSpPr/>
          <p:nvPr/>
        </p:nvSpPr>
        <p:spPr>
          <a:xfrm flipH="1">
            <a:off x="3854325" y="4420685"/>
            <a:ext cx="135600" cy="135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108"/>
          <p:cNvSpPr/>
          <p:nvPr/>
        </p:nvSpPr>
        <p:spPr>
          <a:xfrm flipH="1">
            <a:off x="6034100" y="4584410"/>
            <a:ext cx="135600" cy="135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108"/>
          <p:cNvSpPr/>
          <p:nvPr/>
        </p:nvSpPr>
        <p:spPr>
          <a:xfrm flipH="1" rot="7284166">
            <a:off x="5826743" y="4401909"/>
            <a:ext cx="517032" cy="384435"/>
          </a:xfrm>
          <a:prstGeom prst="ellipse">
            <a:avLst/>
          </a:prstGeom>
          <a:solidFill>
            <a:srgbClr val="93C47D">
              <a:alpha val="7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108"/>
          <p:cNvSpPr txBox="1"/>
          <p:nvPr/>
        </p:nvSpPr>
        <p:spPr>
          <a:xfrm flipH="1" rot="-2190">
            <a:off x="3757119" y="3728267"/>
            <a:ext cx="2354700" cy="30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A61C00"/>
                </a:solidFill>
                <a:latin typeface="Proxima Nova"/>
                <a:ea typeface="Proxima Nova"/>
                <a:cs typeface="Proxima Nova"/>
                <a:sym typeface="Proxima Nova"/>
              </a:rPr>
              <a:t>Diagnostic</a:t>
            </a:r>
            <a:endParaRPr b="1" i="0" sz="1800" u="none" cap="none" strike="noStrike">
              <a:solidFill>
                <a:srgbClr val="A61C00"/>
              </a:solidFill>
              <a:latin typeface="Proxima Nova"/>
              <a:ea typeface="Proxima Nova"/>
              <a:cs typeface="Proxima Nova"/>
              <a:sym typeface="Proxima Nova"/>
            </a:endParaRPr>
          </a:p>
        </p:txBody>
      </p:sp>
      <p:sp>
        <p:nvSpPr>
          <p:cNvPr id="952" name="Google Shape;952;p108"/>
          <p:cNvSpPr/>
          <p:nvPr/>
        </p:nvSpPr>
        <p:spPr>
          <a:xfrm flipH="1">
            <a:off x="4271334" y="776919"/>
            <a:ext cx="135600" cy="135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108"/>
          <p:cNvSpPr/>
          <p:nvPr/>
        </p:nvSpPr>
        <p:spPr>
          <a:xfrm flipH="1">
            <a:off x="6305534" y="1819119"/>
            <a:ext cx="135600" cy="135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108"/>
          <p:cNvSpPr/>
          <p:nvPr/>
        </p:nvSpPr>
        <p:spPr>
          <a:xfrm flipH="1">
            <a:off x="5744409" y="2340694"/>
            <a:ext cx="135600" cy="135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108"/>
          <p:cNvSpPr/>
          <p:nvPr/>
        </p:nvSpPr>
        <p:spPr>
          <a:xfrm flipH="1">
            <a:off x="5828659" y="3161381"/>
            <a:ext cx="135600" cy="135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108"/>
          <p:cNvSpPr/>
          <p:nvPr/>
        </p:nvSpPr>
        <p:spPr>
          <a:xfrm flipH="1">
            <a:off x="8224509" y="3436156"/>
            <a:ext cx="135600" cy="135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108"/>
          <p:cNvSpPr txBox="1"/>
          <p:nvPr/>
        </p:nvSpPr>
        <p:spPr>
          <a:xfrm flipH="1" rot="2240">
            <a:off x="6793075" y="3360932"/>
            <a:ext cx="1381200" cy="39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6FA8DC"/>
                </a:solidFill>
                <a:latin typeface="Proxima Nova"/>
                <a:ea typeface="Proxima Nova"/>
                <a:cs typeface="Proxima Nova"/>
                <a:sym typeface="Proxima Nova"/>
              </a:rPr>
              <a:t>real-world algorithms</a:t>
            </a:r>
            <a:endParaRPr b="1" i="0" sz="1800" u="none" cap="none" strike="noStrike">
              <a:solidFill>
                <a:srgbClr val="6FA8DC"/>
              </a:solidFill>
              <a:latin typeface="Proxima Nova"/>
              <a:ea typeface="Proxima Nova"/>
              <a:cs typeface="Proxima Nova"/>
              <a:sym typeface="Proxima Nova"/>
            </a:endParaRPr>
          </a:p>
        </p:txBody>
      </p:sp>
      <p:sp>
        <p:nvSpPr>
          <p:cNvPr id="958" name="Google Shape;958;p108"/>
          <p:cNvSpPr/>
          <p:nvPr/>
        </p:nvSpPr>
        <p:spPr>
          <a:xfrm flipH="1">
            <a:off x="526959" y="1819121"/>
            <a:ext cx="135600" cy="135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108"/>
          <p:cNvSpPr/>
          <p:nvPr/>
        </p:nvSpPr>
        <p:spPr>
          <a:xfrm flipH="1">
            <a:off x="894609" y="3025771"/>
            <a:ext cx="135600" cy="135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108"/>
          <p:cNvSpPr/>
          <p:nvPr/>
        </p:nvSpPr>
        <p:spPr>
          <a:xfrm flipH="1" rot="-1020427">
            <a:off x="372135" y="1737184"/>
            <a:ext cx="700536" cy="1516933"/>
          </a:xfrm>
          <a:prstGeom prst="ellipse">
            <a:avLst/>
          </a:prstGeom>
          <a:solidFill>
            <a:srgbClr val="A61C00">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108"/>
          <p:cNvSpPr/>
          <p:nvPr/>
        </p:nvSpPr>
        <p:spPr>
          <a:xfrm flipH="1" rot="532911">
            <a:off x="1454359" y="4216787"/>
            <a:ext cx="886024" cy="641568"/>
          </a:xfrm>
          <a:prstGeom prst="ellipse">
            <a:avLst/>
          </a:prstGeom>
          <a:solidFill>
            <a:srgbClr val="F2AD41">
              <a:alpha val="5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108"/>
          <p:cNvSpPr/>
          <p:nvPr/>
        </p:nvSpPr>
        <p:spPr>
          <a:xfrm flipH="1" rot="5241717">
            <a:off x="3795331" y="4120024"/>
            <a:ext cx="351973" cy="736926"/>
          </a:xfrm>
          <a:prstGeom prst="ellipse">
            <a:avLst/>
          </a:prstGeom>
          <a:solidFill>
            <a:srgbClr val="938A80">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108"/>
          <p:cNvSpPr/>
          <p:nvPr/>
        </p:nvSpPr>
        <p:spPr>
          <a:xfrm flipH="1" rot="5402406">
            <a:off x="4185959" y="272025"/>
            <a:ext cx="428700" cy="1286100"/>
          </a:xfrm>
          <a:prstGeom prst="ellipse">
            <a:avLst/>
          </a:prstGeom>
          <a:solidFill>
            <a:srgbClr val="76A5AF">
              <a:alpha val="6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108"/>
          <p:cNvSpPr/>
          <p:nvPr/>
        </p:nvSpPr>
        <p:spPr>
          <a:xfrm flipH="1" rot="1021451">
            <a:off x="5594322" y="1384265"/>
            <a:ext cx="917086" cy="2052175"/>
          </a:xfrm>
          <a:prstGeom prst="ellipse">
            <a:avLst/>
          </a:prstGeom>
          <a:solidFill>
            <a:srgbClr val="5A1E50">
              <a:alpha val="6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108"/>
          <p:cNvSpPr/>
          <p:nvPr/>
        </p:nvSpPr>
        <p:spPr>
          <a:xfrm flipH="1" rot="938434">
            <a:off x="272283" y="1260281"/>
            <a:ext cx="395027" cy="320764"/>
          </a:xfrm>
          <a:prstGeom prst="ellipse">
            <a:avLst/>
          </a:prstGeom>
          <a:solidFill>
            <a:srgbClr val="9FC5E8">
              <a:alpha val="7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108"/>
          <p:cNvSpPr/>
          <p:nvPr/>
        </p:nvSpPr>
        <p:spPr>
          <a:xfrm flipH="1" rot="938434">
            <a:off x="8094783" y="3343556"/>
            <a:ext cx="395027" cy="320764"/>
          </a:xfrm>
          <a:prstGeom prst="ellipse">
            <a:avLst/>
          </a:prstGeom>
          <a:solidFill>
            <a:srgbClr val="9FC5E8">
              <a:alpha val="7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108"/>
          <p:cNvSpPr txBox="1"/>
          <p:nvPr/>
        </p:nvSpPr>
        <p:spPr>
          <a:xfrm>
            <a:off x="365450" y="4380150"/>
            <a:ext cx="976200" cy="52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D9D9D9"/>
                </a:solidFill>
                <a:latin typeface="Proxima Nova"/>
                <a:ea typeface="Proxima Nova"/>
                <a:cs typeface="Proxima Nova"/>
                <a:sym typeface="Proxima Nova"/>
              </a:rPr>
              <a:t>Core Tools</a:t>
            </a:r>
            <a:endParaRPr b="0" i="0" sz="1800" u="none" cap="none" strike="noStrike">
              <a:solidFill>
                <a:srgbClr val="D9D9D9"/>
              </a:solidFill>
              <a:latin typeface="Proxima Nova"/>
              <a:ea typeface="Proxima Nova"/>
              <a:cs typeface="Proxima Nova"/>
              <a:sym typeface="Proxima Nova"/>
            </a:endParaRPr>
          </a:p>
        </p:txBody>
      </p:sp>
      <p:sp>
        <p:nvSpPr>
          <p:cNvPr id="968" name="Google Shape;968;p108"/>
          <p:cNvSpPr txBox="1"/>
          <p:nvPr/>
        </p:nvSpPr>
        <p:spPr>
          <a:xfrm>
            <a:off x="704100" y="1376425"/>
            <a:ext cx="3643500" cy="52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D9D9D9"/>
                </a:solidFill>
                <a:latin typeface="Proxima Nova"/>
                <a:ea typeface="Proxima Nova"/>
                <a:cs typeface="Proxima Nova"/>
                <a:sym typeface="Proxima Nova"/>
              </a:rPr>
              <a:t>User/client</a:t>
            </a:r>
            <a:endParaRPr b="0" i="0" sz="1800" u="none" cap="none" strike="noStrike">
              <a:solidFill>
                <a:srgbClr val="D9D9D9"/>
              </a:solidFill>
              <a:latin typeface="Proxima Nova"/>
              <a:ea typeface="Proxima Nova"/>
              <a:cs typeface="Proxima Nova"/>
              <a:sym typeface="Proxima Nova"/>
            </a:endParaRPr>
          </a:p>
        </p:txBody>
      </p:sp>
      <p:sp>
        <p:nvSpPr>
          <p:cNvPr id="969" name="Google Shape;969;p108"/>
          <p:cNvSpPr txBox="1"/>
          <p:nvPr/>
        </p:nvSpPr>
        <p:spPr>
          <a:xfrm>
            <a:off x="6516350" y="1213225"/>
            <a:ext cx="2134500" cy="52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D9D9D9"/>
                </a:solidFill>
                <a:latin typeface="Proxima Nova"/>
                <a:ea typeface="Proxima Nova"/>
                <a:cs typeface="Proxima Nova"/>
                <a:sym typeface="Proxima Nova"/>
              </a:rPr>
              <a:t>Implementation</a:t>
            </a:r>
            <a:endParaRPr b="0" i="0" sz="1800" u="none" cap="none" strike="noStrike">
              <a:solidFill>
                <a:srgbClr val="D9D9D9"/>
              </a:solidFill>
              <a:latin typeface="Proxima Nova"/>
              <a:ea typeface="Proxima Nova"/>
              <a:cs typeface="Proxima Nova"/>
              <a:sym typeface="Proxima Nova"/>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cxnSp>
        <p:nvCxnSpPr>
          <p:cNvPr id="974" name="Google Shape;974;p109"/>
          <p:cNvCxnSpPr/>
          <p:nvPr/>
        </p:nvCxnSpPr>
        <p:spPr>
          <a:xfrm>
            <a:off x="4572000" y="823525"/>
            <a:ext cx="0" cy="3587700"/>
          </a:xfrm>
          <a:prstGeom prst="straightConnector1">
            <a:avLst/>
          </a:prstGeom>
          <a:noFill/>
          <a:ln cap="flat" cmpd="sng" w="9525">
            <a:solidFill>
              <a:srgbClr val="595959"/>
            </a:solidFill>
            <a:prstDash val="solid"/>
            <a:round/>
            <a:headEnd len="sm" w="sm" type="none"/>
            <a:tailEnd len="sm" w="sm" type="none"/>
          </a:ln>
        </p:spPr>
      </p:cxnSp>
      <p:sp>
        <p:nvSpPr>
          <p:cNvPr id="975" name="Google Shape;975;p109"/>
          <p:cNvSpPr/>
          <p:nvPr/>
        </p:nvSpPr>
        <p:spPr>
          <a:xfrm flipH="1">
            <a:off x="4641884" y="3295375"/>
            <a:ext cx="654600" cy="525900"/>
          </a:xfrm>
          <a:prstGeom prst="triangle">
            <a:avLst>
              <a:gd fmla="val 50000" name="adj"/>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109"/>
          <p:cNvSpPr/>
          <p:nvPr/>
        </p:nvSpPr>
        <p:spPr>
          <a:xfrm flipH="1">
            <a:off x="5671647" y="1628125"/>
            <a:ext cx="3052800" cy="1724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977" name="Google Shape;977;p109"/>
          <p:cNvSpPr/>
          <p:nvPr/>
        </p:nvSpPr>
        <p:spPr>
          <a:xfrm flipH="1">
            <a:off x="509022" y="1760650"/>
            <a:ext cx="3052800" cy="145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109"/>
          <p:cNvSpPr txBox="1"/>
          <p:nvPr/>
        </p:nvSpPr>
        <p:spPr>
          <a:xfrm flipH="1">
            <a:off x="856422" y="2248150"/>
            <a:ext cx="2747400" cy="48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CC0000"/>
                </a:solidFill>
                <a:latin typeface="Proxima Nova"/>
                <a:ea typeface="Proxima Nova"/>
                <a:cs typeface="Proxima Nova"/>
                <a:sym typeface="Proxima Nova"/>
              </a:rPr>
              <a:t>vectors + grids</a:t>
            </a:r>
            <a:endParaRPr b="1" i="0" sz="1800" u="none" cap="none" strike="noStrike">
              <a:solidFill>
                <a:srgbClr val="CC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800"/>
              <a:buFont typeface="Arial"/>
              <a:buNone/>
            </a:pPr>
            <a:br>
              <a:rPr b="1" i="0" lang="en" sz="1800" u="none" cap="none" strike="noStrike">
                <a:solidFill>
                  <a:srgbClr val="CC0000"/>
                </a:solidFill>
                <a:latin typeface="Proxima Nova"/>
                <a:ea typeface="Proxima Nova"/>
                <a:cs typeface="Proxima Nova"/>
                <a:sym typeface="Proxima Nova"/>
              </a:rPr>
            </a:br>
            <a:r>
              <a:rPr b="1" i="0" lang="en" sz="1800" u="none" cap="none" strike="noStrike">
                <a:solidFill>
                  <a:srgbClr val="CC0000"/>
                </a:solidFill>
                <a:latin typeface="Proxima Nova"/>
                <a:ea typeface="Proxima Nova"/>
                <a:cs typeface="Proxima Nova"/>
                <a:sym typeface="Proxima Nova"/>
              </a:rPr>
              <a:t>    stacks + queues</a:t>
            </a:r>
            <a:br>
              <a:rPr b="1" i="0" lang="en" sz="1800" u="none" cap="none" strike="noStrike">
                <a:solidFill>
                  <a:srgbClr val="CC0000"/>
                </a:solidFill>
                <a:latin typeface="Proxima Nova"/>
                <a:ea typeface="Proxima Nova"/>
                <a:cs typeface="Proxima Nova"/>
                <a:sym typeface="Proxima Nova"/>
              </a:rPr>
            </a:br>
            <a:br>
              <a:rPr b="1" i="0" lang="en" sz="1800" u="none" cap="none" strike="noStrike">
                <a:solidFill>
                  <a:srgbClr val="CC0000"/>
                </a:solidFill>
                <a:latin typeface="Proxima Nova"/>
                <a:ea typeface="Proxima Nova"/>
                <a:cs typeface="Proxima Nova"/>
                <a:sym typeface="Proxima Nova"/>
              </a:rPr>
            </a:br>
            <a:r>
              <a:rPr b="1" i="0" lang="en" sz="1800" u="none" cap="none" strike="noStrike">
                <a:solidFill>
                  <a:srgbClr val="CC0000"/>
                </a:solidFill>
                <a:latin typeface="Proxima Nova"/>
                <a:ea typeface="Proxima Nova"/>
                <a:cs typeface="Proxima Nova"/>
                <a:sym typeface="Proxima Nova"/>
              </a:rPr>
              <a:t>    sets + maps</a:t>
            </a:r>
            <a:endParaRPr b="0" i="0" sz="1400" u="none" cap="none" strike="noStrike">
              <a:solidFill>
                <a:srgbClr val="CC0000"/>
              </a:solidFill>
              <a:latin typeface="Proxima Nova"/>
              <a:ea typeface="Proxima Nova"/>
              <a:cs typeface="Proxima Nova"/>
              <a:sym typeface="Proxima Nova"/>
            </a:endParaRPr>
          </a:p>
        </p:txBody>
      </p:sp>
      <p:sp>
        <p:nvSpPr>
          <p:cNvPr id="979" name="Google Shape;979;p109"/>
          <p:cNvSpPr txBox="1"/>
          <p:nvPr/>
        </p:nvSpPr>
        <p:spPr>
          <a:xfrm flipH="1">
            <a:off x="2950097" y="-12075"/>
            <a:ext cx="3052800" cy="4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accent5"/>
              </a:buClr>
              <a:buSzPts val="1100"/>
              <a:buFont typeface="Arial"/>
              <a:buNone/>
            </a:pPr>
            <a:r>
              <a:rPr b="1" i="0" lang="en" sz="1800" u="none" cap="none" strike="noStrike">
                <a:solidFill>
                  <a:srgbClr val="45818E"/>
                </a:solidFill>
                <a:latin typeface="Proxima Nova"/>
                <a:ea typeface="Proxima Nova"/>
                <a:cs typeface="Proxima Nova"/>
                <a:sym typeface="Proxima Nova"/>
              </a:rPr>
              <a:t>Object-Oriented Programming</a:t>
            </a:r>
            <a:endParaRPr b="1" i="0" sz="1800" u="none" cap="none" strike="noStrike">
              <a:solidFill>
                <a:srgbClr val="45818E"/>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980" name="Google Shape;980;p109"/>
          <p:cNvSpPr txBox="1"/>
          <p:nvPr/>
        </p:nvSpPr>
        <p:spPr>
          <a:xfrm flipH="1">
            <a:off x="6260997" y="2248150"/>
            <a:ext cx="2480100" cy="48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5"/>
              </a:buClr>
              <a:buSzPts val="1100"/>
              <a:buFont typeface="Arial"/>
              <a:buNone/>
            </a:pPr>
            <a:r>
              <a:rPr b="1" i="0" lang="en" sz="1800" u="none" cap="none" strike="noStrike">
                <a:solidFill>
                  <a:schemeClr val="accent3"/>
                </a:solidFill>
                <a:latin typeface="Proxima Nova"/>
                <a:ea typeface="Proxima Nova"/>
                <a:cs typeface="Proxima Nova"/>
                <a:sym typeface="Proxima Nova"/>
              </a:rPr>
              <a:t>      arrays</a:t>
            </a:r>
            <a:endParaRPr b="1" i="0" sz="18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br>
              <a:rPr b="0" i="0" lang="en" sz="1400" u="none" cap="none" strike="noStrike">
                <a:solidFill>
                  <a:srgbClr val="000000"/>
                </a:solidFill>
                <a:latin typeface="Proxima Nova"/>
                <a:ea typeface="Proxima Nova"/>
                <a:cs typeface="Proxima Nova"/>
                <a:sym typeface="Proxima Nova"/>
              </a:rPr>
            </a:br>
            <a:r>
              <a:rPr b="0" i="0" lang="en" sz="1400" u="none" cap="none" strike="noStrike">
                <a:solidFill>
                  <a:srgbClr val="000000"/>
                </a:solidFill>
                <a:latin typeface="Proxima Nova"/>
                <a:ea typeface="Proxima Nova"/>
                <a:cs typeface="Proxima Nova"/>
                <a:sym typeface="Proxima Nova"/>
              </a:rPr>
              <a:t>      </a:t>
            </a:r>
            <a:r>
              <a:rPr b="1" i="0" lang="en" sz="1800" u="none" cap="none" strike="noStrike">
                <a:solidFill>
                  <a:schemeClr val="accent3"/>
                </a:solidFill>
                <a:latin typeface="Proxima Nova"/>
                <a:ea typeface="Proxima Nova"/>
                <a:cs typeface="Proxima Nova"/>
                <a:sym typeface="Proxima Nova"/>
              </a:rPr>
              <a:t>dynamic memory    </a:t>
            </a:r>
            <a:br>
              <a:rPr b="1" i="0" lang="en" sz="1800" u="none" cap="none" strike="noStrike">
                <a:solidFill>
                  <a:schemeClr val="accent3"/>
                </a:solidFill>
                <a:latin typeface="Proxima Nova"/>
                <a:ea typeface="Proxima Nova"/>
                <a:cs typeface="Proxima Nova"/>
                <a:sym typeface="Proxima Nova"/>
              </a:rPr>
            </a:br>
            <a:r>
              <a:rPr b="1" i="0" lang="en" sz="1800" u="none" cap="none" strike="noStrike">
                <a:solidFill>
                  <a:schemeClr val="accent3"/>
                </a:solidFill>
                <a:latin typeface="Proxima Nova"/>
                <a:ea typeface="Proxima Nova"/>
                <a:cs typeface="Proxima Nova"/>
                <a:sym typeface="Proxima Nova"/>
              </a:rPr>
              <a:t>        management</a:t>
            </a:r>
            <a:endParaRPr b="1" i="0" sz="18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br>
              <a:rPr b="0" i="0" lang="en" sz="1400" u="none" cap="none" strike="noStrike">
                <a:solidFill>
                  <a:srgbClr val="000000"/>
                </a:solidFill>
                <a:latin typeface="Proxima Nova"/>
                <a:ea typeface="Proxima Nova"/>
                <a:cs typeface="Proxima Nova"/>
                <a:sym typeface="Proxima Nova"/>
              </a:rPr>
            </a:br>
            <a:r>
              <a:rPr b="1" i="0" lang="en" sz="1800" u="none" cap="none" strike="noStrike">
                <a:solidFill>
                  <a:schemeClr val="accent3"/>
                </a:solidFill>
                <a:latin typeface="Proxima Nova"/>
                <a:ea typeface="Proxima Nova"/>
                <a:cs typeface="Proxima Nova"/>
                <a:sym typeface="Proxima Nova"/>
              </a:rPr>
              <a:t>linked data structures</a:t>
            </a:r>
            <a:endParaRPr b="1" i="0" sz="1400" u="none" cap="none" strike="noStrike">
              <a:solidFill>
                <a:srgbClr val="000000"/>
              </a:solidFill>
              <a:latin typeface="Proxima Nova"/>
              <a:ea typeface="Proxima Nova"/>
              <a:cs typeface="Proxima Nova"/>
              <a:sym typeface="Proxima Nova"/>
            </a:endParaRPr>
          </a:p>
        </p:txBody>
      </p:sp>
      <p:sp>
        <p:nvSpPr>
          <p:cNvPr id="981" name="Google Shape;981;p109"/>
          <p:cNvSpPr txBox="1"/>
          <p:nvPr/>
        </p:nvSpPr>
        <p:spPr>
          <a:xfrm flipH="1">
            <a:off x="3299022" y="4483625"/>
            <a:ext cx="2080200" cy="4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accent5"/>
              </a:buClr>
              <a:buSzPts val="1100"/>
              <a:buFont typeface="Arial"/>
              <a:buNone/>
            </a:pPr>
            <a:r>
              <a:rPr b="1" i="0" lang="en" sz="1800" u="none" cap="none" strike="noStrike">
                <a:solidFill>
                  <a:schemeClr val="accent4"/>
                </a:solidFill>
                <a:latin typeface="Proxima Nova"/>
                <a:ea typeface="Proxima Nova"/>
                <a:cs typeface="Proxima Nova"/>
                <a:sym typeface="Proxima Nova"/>
              </a:rPr>
              <a:t>algorithmic analysis</a:t>
            </a:r>
            <a:endParaRPr b="0" i="1" sz="1400" u="none" cap="none" strike="noStrike">
              <a:solidFill>
                <a:srgbClr val="000000"/>
              </a:solidFill>
              <a:latin typeface="Proxima Nova"/>
              <a:ea typeface="Proxima Nova"/>
              <a:cs typeface="Proxima Nova"/>
              <a:sym typeface="Proxima Nova"/>
            </a:endParaRPr>
          </a:p>
        </p:txBody>
      </p:sp>
      <p:sp>
        <p:nvSpPr>
          <p:cNvPr id="982" name="Google Shape;982;p109"/>
          <p:cNvSpPr txBox="1"/>
          <p:nvPr/>
        </p:nvSpPr>
        <p:spPr>
          <a:xfrm flipH="1">
            <a:off x="1030185" y="4739300"/>
            <a:ext cx="1817400" cy="4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accent5"/>
              </a:buClr>
              <a:buSzPts val="1100"/>
              <a:buFont typeface="Arial"/>
              <a:buNone/>
            </a:pPr>
            <a:r>
              <a:rPr b="1" i="0" lang="en" sz="1800" u="none" cap="none" strike="noStrike">
                <a:solidFill>
                  <a:schemeClr val="accent1"/>
                </a:solidFill>
                <a:latin typeface="Proxima Nova"/>
                <a:ea typeface="Proxima Nova"/>
                <a:cs typeface="Proxima Nova"/>
                <a:sym typeface="Proxima Nova"/>
              </a:rPr>
              <a:t>testing</a:t>
            </a:r>
            <a:endParaRPr b="1" i="0" sz="1800" u="none" cap="none" strike="noStrike">
              <a:solidFill>
                <a:schemeClr val="accent1"/>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latin typeface="Proxima Nova"/>
              <a:ea typeface="Proxima Nova"/>
              <a:cs typeface="Proxima Nova"/>
              <a:sym typeface="Proxima Nova"/>
            </a:endParaRPr>
          </a:p>
        </p:txBody>
      </p:sp>
      <p:sp>
        <p:nvSpPr>
          <p:cNvPr id="983" name="Google Shape;983;p109"/>
          <p:cNvSpPr txBox="1"/>
          <p:nvPr/>
        </p:nvSpPr>
        <p:spPr>
          <a:xfrm flipH="1">
            <a:off x="5407675" y="4483625"/>
            <a:ext cx="2004600" cy="635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chemeClr val="accent5"/>
              </a:buClr>
              <a:buSzPts val="1100"/>
              <a:buFont typeface="Arial"/>
              <a:buNone/>
            </a:pPr>
            <a:r>
              <a:rPr b="1" i="0" lang="en" sz="1800" u="none" cap="none" strike="noStrike">
                <a:solidFill>
                  <a:srgbClr val="6AA84F"/>
                </a:solidFill>
                <a:latin typeface="Proxima Nova"/>
                <a:ea typeface="Proxima Nova"/>
                <a:cs typeface="Proxima Nova"/>
                <a:sym typeface="Proxima Nova"/>
              </a:rPr>
              <a:t>recursive problem-solving</a:t>
            </a:r>
            <a:endParaRPr b="0" i="1" sz="1400" u="none" cap="none" strike="noStrike">
              <a:solidFill>
                <a:srgbClr val="000000"/>
              </a:solidFill>
              <a:latin typeface="Proxima Nova"/>
              <a:ea typeface="Proxima Nova"/>
              <a:cs typeface="Proxima Nova"/>
              <a:sym typeface="Proxima Nova"/>
            </a:endParaRPr>
          </a:p>
        </p:txBody>
      </p:sp>
      <p:sp>
        <p:nvSpPr>
          <p:cNvPr id="984" name="Google Shape;984;p109"/>
          <p:cNvSpPr txBox="1"/>
          <p:nvPr>
            <p:ph idx="4294967295" type="title"/>
          </p:nvPr>
        </p:nvSpPr>
        <p:spPr>
          <a:xfrm flipH="1">
            <a:off x="365447" y="2539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Proxima Nova"/>
                <a:ea typeface="Proxima Nova"/>
                <a:cs typeface="Proxima Nova"/>
                <a:sym typeface="Proxima Nova"/>
              </a:rPr>
              <a:t>Roadmap</a:t>
            </a:r>
            <a:endParaRPr>
              <a:latin typeface="Proxima Nova"/>
              <a:ea typeface="Proxima Nova"/>
              <a:cs typeface="Proxima Nova"/>
              <a:sym typeface="Proxima Nova"/>
            </a:endParaRPr>
          </a:p>
        </p:txBody>
      </p:sp>
      <p:sp>
        <p:nvSpPr>
          <p:cNvPr id="985" name="Google Shape;985;p109"/>
          <p:cNvSpPr/>
          <p:nvPr/>
        </p:nvSpPr>
        <p:spPr>
          <a:xfrm flipH="1">
            <a:off x="441847" y="776914"/>
            <a:ext cx="8169025" cy="3975025"/>
          </a:xfrm>
          <a:custGeom>
            <a:rect b="b" l="l" r="r" t="t"/>
            <a:pathLst>
              <a:path extrusionOk="0" h="159001" w="326761">
                <a:moveTo>
                  <a:pt x="326761" y="23068"/>
                </a:moveTo>
                <a:cubicBezTo>
                  <a:pt x="323227" y="34679"/>
                  <a:pt x="312626" y="71911"/>
                  <a:pt x="305558" y="92736"/>
                </a:cubicBezTo>
                <a:cubicBezTo>
                  <a:pt x="298490" y="113561"/>
                  <a:pt x="294943" y="137668"/>
                  <a:pt x="284354" y="148017"/>
                </a:cubicBezTo>
                <a:cubicBezTo>
                  <a:pt x="273765" y="158366"/>
                  <a:pt x="254379" y="154327"/>
                  <a:pt x="242023" y="154832"/>
                </a:cubicBezTo>
                <a:cubicBezTo>
                  <a:pt x="229667" y="155337"/>
                  <a:pt x="220694" y="151930"/>
                  <a:pt x="210218" y="151046"/>
                </a:cubicBezTo>
                <a:cubicBezTo>
                  <a:pt x="199743" y="150163"/>
                  <a:pt x="193116" y="148332"/>
                  <a:pt x="179170" y="149531"/>
                </a:cubicBezTo>
                <a:cubicBezTo>
                  <a:pt x="165224" y="150730"/>
                  <a:pt x="138656" y="156915"/>
                  <a:pt x="126540" y="158240"/>
                </a:cubicBezTo>
                <a:cubicBezTo>
                  <a:pt x="114424" y="159565"/>
                  <a:pt x="111962" y="159061"/>
                  <a:pt x="106472" y="157483"/>
                </a:cubicBezTo>
                <a:cubicBezTo>
                  <a:pt x="100982" y="155905"/>
                  <a:pt x="94860" y="152813"/>
                  <a:pt x="93598" y="148774"/>
                </a:cubicBezTo>
                <a:cubicBezTo>
                  <a:pt x="92336" y="144735"/>
                  <a:pt x="90266" y="139308"/>
                  <a:pt x="98899" y="133250"/>
                </a:cubicBezTo>
                <a:cubicBezTo>
                  <a:pt x="107532" y="127192"/>
                  <a:pt x="132018" y="119998"/>
                  <a:pt x="145396" y="112425"/>
                </a:cubicBezTo>
                <a:cubicBezTo>
                  <a:pt x="158775" y="104852"/>
                  <a:pt x="171146" y="98542"/>
                  <a:pt x="179170" y="87814"/>
                </a:cubicBezTo>
                <a:cubicBezTo>
                  <a:pt x="187194" y="77086"/>
                  <a:pt x="192280" y="60173"/>
                  <a:pt x="193539" y="48057"/>
                </a:cubicBezTo>
                <a:cubicBezTo>
                  <a:pt x="194798" y="35941"/>
                  <a:pt x="192021" y="23067"/>
                  <a:pt x="186723" y="15116"/>
                </a:cubicBezTo>
                <a:cubicBezTo>
                  <a:pt x="181425" y="7165"/>
                  <a:pt x="172983" y="1928"/>
                  <a:pt x="161753" y="350"/>
                </a:cubicBezTo>
                <a:cubicBezTo>
                  <a:pt x="150524" y="-1228"/>
                  <a:pt x="130831" y="2874"/>
                  <a:pt x="119346" y="5650"/>
                </a:cubicBezTo>
                <a:cubicBezTo>
                  <a:pt x="107861" y="8427"/>
                  <a:pt x="98710" y="11708"/>
                  <a:pt x="92841" y="17009"/>
                </a:cubicBezTo>
                <a:cubicBezTo>
                  <a:pt x="86972" y="22310"/>
                  <a:pt x="80927" y="29505"/>
                  <a:pt x="84133" y="37456"/>
                </a:cubicBezTo>
                <a:cubicBezTo>
                  <a:pt x="87339" y="45407"/>
                  <a:pt x="108113" y="54368"/>
                  <a:pt x="112076" y="64717"/>
                </a:cubicBezTo>
                <a:cubicBezTo>
                  <a:pt x="116039" y="75066"/>
                  <a:pt x="114790" y="93557"/>
                  <a:pt x="107911" y="99552"/>
                </a:cubicBezTo>
                <a:cubicBezTo>
                  <a:pt x="101033" y="105547"/>
                  <a:pt x="82543" y="100498"/>
                  <a:pt x="70805" y="100687"/>
                </a:cubicBezTo>
                <a:cubicBezTo>
                  <a:pt x="59067" y="100876"/>
                  <a:pt x="46699" y="99677"/>
                  <a:pt x="37485" y="100687"/>
                </a:cubicBezTo>
                <a:cubicBezTo>
                  <a:pt x="28272" y="101697"/>
                  <a:pt x="21077" y="103528"/>
                  <a:pt x="15524" y="106746"/>
                </a:cubicBezTo>
                <a:cubicBezTo>
                  <a:pt x="9971" y="109965"/>
                  <a:pt x="6752" y="114697"/>
                  <a:pt x="4165" y="119998"/>
                </a:cubicBezTo>
                <a:cubicBezTo>
                  <a:pt x="1578" y="125299"/>
                  <a:pt x="694" y="135459"/>
                  <a:pt x="0" y="138551"/>
                </a:cubicBezTo>
              </a:path>
            </a:pathLst>
          </a:cu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109"/>
          <p:cNvSpPr txBox="1"/>
          <p:nvPr/>
        </p:nvSpPr>
        <p:spPr>
          <a:xfrm flipH="1">
            <a:off x="6816047" y="4084225"/>
            <a:ext cx="2387700" cy="4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dk1"/>
                </a:solidFill>
                <a:latin typeface="Caveat"/>
                <a:ea typeface="Caveat"/>
                <a:cs typeface="Caveat"/>
                <a:sym typeface="Caveat"/>
              </a:rPr>
              <a:t>Life after CS106B!</a:t>
            </a:r>
            <a:endParaRPr b="1" i="0" sz="2400" u="none" cap="none" strike="noStrike">
              <a:solidFill>
                <a:schemeClr val="dk1"/>
              </a:solidFill>
              <a:latin typeface="Caveat"/>
              <a:ea typeface="Caveat"/>
              <a:cs typeface="Caveat"/>
              <a:sym typeface="Caveat"/>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Caveat"/>
              <a:ea typeface="Caveat"/>
              <a:cs typeface="Caveat"/>
              <a:sym typeface="Caveat"/>
            </a:endParaRPr>
          </a:p>
        </p:txBody>
      </p:sp>
      <p:sp>
        <p:nvSpPr>
          <p:cNvPr id="987" name="Google Shape;987;p109"/>
          <p:cNvSpPr/>
          <p:nvPr/>
        </p:nvSpPr>
        <p:spPr>
          <a:xfrm flipH="1">
            <a:off x="704109" y="2421696"/>
            <a:ext cx="135600" cy="135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109"/>
          <p:cNvSpPr/>
          <p:nvPr/>
        </p:nvSpPr>
        <p:spPr>
          <a:xfrm flipH="1">
            <a:off x="1829584" y="4575294"/>
            <a:ext cx="135600" cy="135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109"/>
          <p:cNvSpPr/>
          <p:nvPr/>
        </p:nvSpPr>
        <p:spPr>
          <a:xfrm flipH="1">
            <a:off x="3854325" y="4420685"/>
            <a:ext cx="135600" cy="135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109"/>
          <p:cNvSpPr/>
          <p:nvPr/>
        </p:nvSpPr>
        <p:spPr>
          <a:xfrm flipH="1">
            <a:off x="6034100" y="4584410"/>
            <a:ext cx="135600" cy="135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109"/>
          <p:cNvSpPr/>
          <p:nvPr/>
        </p:nvSpPr>
        <p:spPr>
          <a:xfrm flipH="1" rot="7284166">
            <a:off x="5826743" y="4401909"/>
            <a:ext cx="517032" cy="384435"/>
          </a:xfrm>
          <a:prstGeom prst="ellipse">
            <a:avLst/>
          </a:prstGeom>
          <a:solidFill>
            <a:srgbClr val="93C47D">
              <a:alpha val="7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109"/>
          <p:cNvSpPr txBox="1"/>
          <p:nvPr/>
        </p:nvSpPr>
        <p:spPr>
          <a:xfrm flipH="1" rot="-2190">
            <a:off x="3757119" y="3728267"/>
            <a:ext cx="2354700" cy="30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A61C00"/>
                </a:solidFill>
                <a:latin typeface="Proxima Nova"/>
                <a:ea typeface="Proxima Nova"/>
                <a:cs typeface="Proxima Nova"/>
                <a:sym typeface="Proxima Nova"/>
              </a:rPr>
              <a:t>Diagnostic</a:t>
            </a:r>
            <a:endParaRPr b="1" i="0" sz="1800" u="none" cap="none" strike="noStrike">
              <a:solidFill>
                <a:srgbClr val="A61C00"/>
              </a:solidFill>
              <a:latin typeface="Proxima Nova"/>
              <a:ea typeface="Proxima Nova"/>
              <a:cs typeface="Proxima Nova"/>
              <a:sym typeface="Proxima Nova"/>
            </a:endParaRPr>
          </a:p>
        </p:txBody>
      </p:sp>
      <p:sp>
        <p:nvSpPr>
          <p:cNvPr id="993" name="Google Shape;993;p109"/>
          <p:cNvSpPr/>
          <p:nvPr/>
        </p:nvSpPr>
        <p:spPr>
          <a:xfrm flipH="1">
            <a:off x="4271334" y="776919"/>
            <a:ext cx="135600" cy="135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109"/>
          <p:cNvSpPr/>
          <p:nvPr/>
        </p:nvSpPr>
        <p:spPr>
          <a:xfrm flipH="1">
            <a:off x="6305534" y="1819119"/>
            <a:ext cx="135600" cy="135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109"/>
          <p:cNvSpPr/>
          <p:nvPr/>
        </p:nvSpPr>
        <p:spPr>
          <a:xfrm flipH="1">
            <a:off x="5744409" y="2340694"/>
            <a:ext cx="135600" cy="135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109"/>
          <p:cNvSpPr/>
          <p:nvPr/>
        </p:nvSpPr>
        <p:spPr>
          <a:xfrm flipH="1">
            <a:off x="5828659" y="3161381"/>
            <a:ext cx="135600" cy="135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109"/>
          <p:cNvSpPr/>
          <p:nvPr/>
        </p:nvSpPr>
        <p:spPr>
          <a:xfrm flipH="1">
            <a:off x="8224509" y="3436156"/>
            <a:ext cx="135600" cy="135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109"/>
          <p:cNvSpPr txBox="1"/>
          <p:nvPr/>
        </p:nvSpPr>
        <p:spPr>
          <a:xfrm flipH="1" rot="2240">
            <a:off x="6793075" y="3360932"/>
            <a:ext cx="1381200" cy="39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6FA8DC"/>
                </a:solidFill>
                <a:latin typeface="Proxima Nova"/>
                <a:ea typeface="Proxima Nova"/>
                <a:cs typeface="Proxima Nova"/>
                <a:sym typeface="Proxima Nova"/>
              </a:rPr>
              <a:t>real-world algorithms</a:t>
            </a:r>
            <a:endParaRPr b="1" i="0" sz="1800" u="none" cap="none" strike="noStrike">
              <a:solidFill>
                <a:srgbClr val="6FA8DC"/>
              </a:solidFill>
              <a:latin typeface="Proxima Nova"/>
              <a:ea typeface="Proxima Nova"/>
              <a:cs typeface="Proxima Nova"/>
              <a:sym typeface="Proxima Nova"/>
            </a:endParaRPr>
          </a:p>
        </p:txBody>
      </p:sp>
      <p:sp>
        <p:nvSpPr>
          <p:cNvPr id="999" name="Google Shape;999;p109"/>
          <p:cNvSpPr/>
          <p:nvPr/>
        </p:nvSpPr>
        <p:spPr>
          <a:xfrm flipH="1">
            <a:off x="526959" y="1819121"/>
            <a:ext cx="135600" cy="135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109"/>
          <p:cNvSpPr/>
          <p:nvPr/>
        </p:nvSpPr>
        <p:spPr>
          <a:xfrm flipH="1">
            <a:off x="894609" y="3025771"/>
            <a:ext cx="135600" cy="135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109"/>
          <p:cNvSpPr/>
          <p:nvPr/>
        </p:nvSpPr>
        <p:spPr>
          <a:xfrm flipH="1" rot="-1020427">
            <a:off x="372135" y="1737184"/>
            <a:ext cx="700536" cy="1516933"/>
          </a:xfrm>
          <a:prstGeom prst="ellipse">
            <a:avLst/>
          </a:prstGeom>
          <a:solidFill>
            <a:srgbClr val="A61C00">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109"/>
          <p:cNvSpPr/>
          <p:nvPr/>
        </p:nvSpPr>
        <p:spPr>
          <a:xfrm flipH="1" rot="532911">
            <a:off x="1454359" y="4216787"/>
            <a:ext cx="886024" cy="641568"/>
          </a:xfrm>
          <a:prstGeom prst="ellipse">
            <a:avLst/>
          </a:prstGeom>
          <a:solidFill>
            <a:srgbClr val="F2AD41">
              <a:alpha val="5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109"/>
          <p:cNvSpPr/>
          <p:nvPr/>
        </p:nvSpPr>
        <p:spPr>
          <a:xfrm flipH="1" rot="5241717">
            <a:off x="3795331" y="4120024"/>
            <a:ext cx="351973" cy="736926"/>
          </a:xfrm>
          <a:prstGeom prst="ellipse">
            <a:avLst/>
          </a:prstGeom>
          <a:solidFill>
            <a:srgbClr val="938A80">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109"/>
          <p:cNvSpPr/>
          <p:nvPr/>
        </p:nvSpPr>
        <p:spPr>
          <a:xfrm flipH="1" rot="5402406">
            <a:off x="4185959" y="272025"/>
            <a:ext cx="428700" cy="1286100"/>
          </a:xfrm>
          <a:prstGeom prst="ellipse">
            <a:avLst/>
          </a:prstGeom>
          <a:solidFill>
            <a:srgbClr val="76A5AF">
              <a:alpha val="6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109"/>
          <p:cNvSpPr/>
          <p:nvPr/>
        </p:nvSpPr>
        <p:spPr>
          <a:xfrm flipH="1" rot="1021451">
            <a:off x="5594322" y="1384265"/>
            <a:ext cx="917086" cy="2052175"/>
          </a:xfrm>
          <a:prstGeom prst="ellipse">
            <a:avLst/>
          </a:prstGeom>
          <a:solidFill>
            <a:srgbClr val="5A1E50">
              <a:alpha val="6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109"/>
          <p:cNvSpPr/>
          <p:nvPr/>
        </p:nvSpPr>
        <p:spPr>
          <a:xfrm flipH="1" rot="938434">
            <a:off x="8094783" y="3343556"/>
            <a:ext cx="395027" cy="320764"/>
          </a:xfrm>
          <a:prstGeom prst="ellipse">
            <a:avLst/>
          </a:prstGeom>
          <a:solidFill>
            <a:srgbClr val="9FC5E8">
              <a:alpha val="7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109"/>
          <p:cNvSpPr txBox="1"/>
          <p:nvPr/>
        </p:nvSpPr>
        <p:spPr>
          <a:xfrm>
            <a:off x="365450" y="4380150"/>
            <a:ext cx="976200" cy="52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D9D9D9"/>
                </a:solidFill>
                <a:latin typeface="Proxima Nova"/>
                <a:ea typeface="Proxima Nova"/>
                <a:cs typeface="Proxima Nova"/>
                <a:sym typeface="Proxima Nova"/>
              </a:rPr>
              <a:t>Core Tools</a:t>
            </a:r>
            <a:endParaRPr b="0" i="0" sz="1800" u="none" cap="none" strike="noStrike">
              <a:solidFill>
                <a:srgbClr val="D9D9D9"/>
              </a:solidFill>
              <a:latin typeface="Proxima Nova"/>
              <a:ea typeface="Proxima Nova"/>
              <a:cs typeface="Proxima Nova"/>
              <a:sym typeface="Proxima Nova"/>
            </a:endParaRPr>
          </a:p>
        </p:txBody>
      </p:sp>
      <p:sp>
        <p:nvSpPr>
          <p:cNvPr id="1008" name="Google Shape;1008;p109"/>
          <p:cNvSpPr txBox="1"/>
          <p:nvPr/>
        </p:nvSpPr>
        <p:spPr>
          <a:xfrm>
            <a:off x="704100" y="1376425"/>
            <a:ext cx="3643500" cy="52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D9D9D9"/>
                </a:solidFill>
                <a:latin typeface="Proxima Nova"/>
                <a:ea typeface="Proxima Nova"/>
                <a:cs typeface="Proxima Nova"/>
                <a:sym typeface="Proxima Nova"/>
              </a:rPr>
              <a:t>User/client</a:t>
            </a:r>
            <a:endParaRPr b="0" i="0" sz="1800" u="none" cap="none" strike="noStrike">
              <a:solidFill>
                <a:srgbClr val="D9D9D9"/>
              </a:solidFill>
              <a:latin typeface="Proxima Nova"/>
              <a:ea typeface="Proxima Nova"/>
              <a:cs typeface="Proxima Nova"/>
              <a:sym typeface="Proxima Nova"/>
            </a:endParaRPr>
          </a:p>
        </p:txBody>
      </p:sp>
      <p:sp>
        <p:nvSpPr>
          <p:cNvPr id="1009" name="Google Shape;1009;p109"/>
          <p:cNvSpPr txBox="1"/>
          <p:nvPr/>
        </p:nvSpPr>
        <p:spPr>
          <a:xfrm>
            <a:off x="6516350" y="1213225"/>
            <a:ext cx="2134500" cy="52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D9D9D9"/>
                </a:solidFill>
                <a:latin typeface="Proxima Nova"/>
                <a:ea typeface="Proxima Nova"/>
                <a:cs typeface="Proxima Nova"/>
                <a:sym typeface="Proxima Nova"/>
              </a:rPr>
              <a:t>Implementation</a:t>
            </a:r>
            <a:endParaRPr b="0" i="0" sz="1800" u="none" cap="none" strike="noStrike">
              <a:solidFill>
                <a:srgbClr val="D9D9D9"/>
              </a:solidFill>
              <a:latin typeface="Proxima Nova"/>
              <a:ea typeface="Proxima Nova"/>
              <a:cs typeface="Proxima Nova"/>
              <a:sym typeface="Proxima Nova"/>
            </a:endParaRPr>
          </a:p>
        </p:txBody>
      </p:sp>
      <p:sp>
        <p:nvSpPr>
          <p:cNvPr id="1010" name="Google Shape;1010;p109"/>
          <p:cNvSpPr/>
          <p:nvPr/>
        </p:nvSpPr>
        <p:spPr>
          <a:xfrm>
            <a:off x="-11550" y="-6300"/>
            <a:ext cx="9167100" cy="5156100"/>
          </a:xfrm>
          <a:prstGeom prst="rect">
            <a:avLst/>
          </a:prstGeom>
          <a:solidFill>
            <a:srgbClr val="000000">
              <a:alpha val="48627"/>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109"/>
          <p:cNvSpPr txBox="1"/>
          <p:nvPr/>
        </p:nvSpPr>
        <p:spPr>
          <a:xfrm flipH="1" rot="1752">
            <a:off x="-310800" y="903986"/>
            <a:ext cx="2355000" cy="39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6FA8DC"/>
                </a:solidFill>
                <a:latin typeface="Proxima Nova"/>
                <a:ea typeface="Proxima Nova"/>
                <a:cs typeface="Proxima Nova"/>
                <a:sym typeface="Proxima Nova"/>
              </a:rPr>
              <a:t>C++ basics</a:t>
            </a:r>
            <a:endParaRPr b="1" i="0" sz="1800" u="none" cap="none" strike="noStrike">
              <a:solidFill>
                <a:srgbClr val="6FA8DC"/>
              </a:solidFill>
              <a:latin typeface="Proxima Nova"/>
              <a:ea typeface="Proxima Nova"/>
              <a:cs typeface="Proxima Nova"/>
              <a:sym typeface="Proxima Nova"/>
            </a:endParaRPr>
          </a:p>
        </p:txBody>
      </p:sp>
      <p:sp>
        <p:nvSpPr>
          <p:cNvPr id="1012" name="Google Shape;1012;p109"/>
          <p:cNvSpPr/>
          <p:nvPr/>
        </p:nvSpPr>
        <p:spPr>
          <a:xfrm flipH="1" rot="938434">
            <a:off x="272283" y="1260281"/>
            <a:ext cx="395027" cy="320764"/>
          </a:xfrm>
          <a:prstGeom prst="ellipse">
            <a:avLst/>
          </a:prstGeom>
          <a:solidFill>
            <a:srgbClr val="9FC5E8">
              <a:alpha val="7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10"/>
          <p:cNvSpPr txBox="1"/>
          <p:nvPr>
            <p:ph idx="4294967295" type="title"/>
          </p:nvPr>
        </p:nvSpPr>
        <p:spPr>
          <a:xfrm>
            <a:off x="311700" y="445025"/>
            <a:ext cx="8520600" cy="615523"/>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2800"/>
              <a:buNone/>
            </a:pPr>
            <a:r>
              <a:rPr lang="en"/>
              <a:t>Goals for this Course</a:t>
            </a:r>
            <a:endParaRPr/>
          </a:p>
        </p:txBody>
      </p:sp>
      <p:sp>
        <p:nvSpPr>
          <p:cNvPr id="1019" name="Google Shape;1019;p110"/>
          <p:cNvSpPr txBox="1"/>
          <p:nvPr>
            <p:ph idx="4294967295" type="body"/>
          </p:nvPr>
        </p:nvSpPr>
        <p:spPr>
          <a:xfrm>
            <a:off x="344030" y="1203125"/>
            <a:ext cx="6169629" cy="3393431"/>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810"/>
              <a:buNone/>
            </a:pPr>
            <a:r>
              <a:rPr b="1" i="1" lang="en">
                <a:solidFill>
                  <a:srgbClr val="7030A0"/>
                </a:solidFill>
              </a:rPr>
              <a:t>Learn how to model and solve complex problems with computers.</a:t>
            </a:r>
            <a:endParaRPr/>
          </a:p>
          <a:p>
            <a:pPr indent="-62166" lvl="1" marL="0" rtl="0" algn="l">
              <a:lnSpc>
                <a:spcPct val="115000"/>
              </a:lnSpc>
              <a:spcBef>
                <a:spcPts val="0"/>
              </a:spcBef>
              <a:spcAft>
                <a:spcPts val="0"/>
              </a:spcAft>
              <a:buSzPts val="979"/>
              <a:buFont typeface="Noto Sans Symbols"/>
              <a:buChar char="●"/>
            </a:pPr>
            <a:r>
              <a:rPr lang="en" sz="2176">
                <a:latin typeface="Arial"/>
                <a:ea typeface="Arial"/>
                <a:cs typeface="Arial"/>
                <a:sym typeface="Arial"/>
              </a:rPr>
              <a:t> Explore common abstractions for representing problems.</a:t>
            </a:r>
            <a:endParaRPr/>
          </a:p>
          <a:p>
            <a:pPr indent="-62166" lvl="1" marL="0" rtl="0" algn="l">
              <a:lnSpc>
                <a:spcPct val="115000"/>
              </a:lnSpc>
              <a:spcBef>
                <a:spcPts val="962"/>
              </a:spcBef>
              <a:spcAft>
                <a:spcPts val="0"/>
              </a:spcAft>
              <a:buSzPts val="979"/>
              <a:buFont typeface="Noto Sans Symbols"/>
              <a:buChar char="●"/>
            </a:pPr>
            <a:r>
              <a:rPr lang="en" sz="2176">
                <a:latin typeface="Arial"/>
                <a:ea typeface="Arial"/>
                <a:cs typeface="Arial"/>
                <a:sym typeface="Arial"/>
              </a:rPr>
              <a:t> Harness recursion and understand how to think about problems recursively.</a:t>
            </a:r>
            <a:endParaRPr/>
          </a:p>
          <a:p>
            <a:pPr indent="-62166" lvl="1" marL="0" rtl="0" algn="l">
              <a:lnSpc>
                <a:spcPct val="115000"/>
              </a:lnSpc>
              <a:spcBef>
                <a:spcPts val="962"/>
              </a:spcBef>
              <a:spcAft>
                <a:spcPts val="962"/>
              </a:spcAft>
              <a:buSzPts val="979"/>
              <a:buFont typeface="Noto Sans Symbols"/>
              <a:buChar char="●"/>
            </a:pPr>
            <a:r>
              <a:rPr lang="en" sz="2176">
                <a:latin typeface="Arial"/>
                <a:ea typeface="Arial"/>
                <a:cs typeface="Arial"/>
                <a:sym typeface="Arial"/>
              </a:rPr>
              <a:t> Quantitatively analyze different approaches for solving problems.</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111"/>
          <p:cNvSpPr txBox="1"/>
          <p:nvPr>
            <p:ph idx="4294967295" type="body"/>
          </p:nvPr>
        </p:nvSpPr>
        <p:spPr>
          <a:xfrm>
            <a:off x="28815" y="262065"/>
            <a:ext cx="2176500" cy="3886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551"/>
              <a:buFont typeface="Noto Sans Symbols"/>
              <a:buChar char="●"/>
            </a:pPr>
            <a:r>
              <a:rPr lang="en" sz="1224"/>
              <a:t>Aero/Astro</a:t>
            </a:r>
            <a:endParaRPr/>
          </a:p>
          <a:p>
            <a:pPr indent="-342900" lvl="0" marL="457200" rtl="0" algn="l">
              <a:lnSpc>
                <a:spcPct val="115000"/>
              </a:lnSpc>
              <a:spcBef>
                <a:spcPts val="391"/>
              </a:spcBef>
              <a:spcAft>
                <a:spcPts val="0"/>
              </a:spcAft>
              <a:buSzPts val="551"/>
              <a:buFont typeface="Noto Sans Symbols"/>
              <a:buChar char="●"/>
            </a:pPr>
            <a:r>
              <a:rPr lang="en" sz="1224"/>
              <a:t>African / Afro-American Studies</a:t>
            </a:r>
            <a:endParaRPr/>
          </a:p>
          <a:p>
            <a:pPr indent="-342900" lvl="0" marL="457200" rtl="0" algn="l">
              <a:lnSpc>
                <a:spcPct val="115000"/>
              </a:lnSpc>
              <a:spcBef>
                <a:spcPts val="391"/>
              </a:spcBef>
              <a:spcAft>
                <a:spcPts val="0"/>
              </a:spcAft>
              <a:buSzPts val="551"/>
              <a:buFont typeface="Noto Sans Symbols"/>
              <a:buChar char="●"/>
            </a:pPr>
            <a:r>
              <a:rPr lang="en" sz="1224"/>
              <a:t>Bioengineering</a:t>
            </a:r>
            <a:endParaRPr/>
          </a:p>
          <a:p>
            <a:pPr indent="-342900" lvl="0" marL="457200" rtl="0" algn="l">
              <a:lnSpc>
                <a:spcPct val="115000"/>
              </a:lnSpc>
              <a:spcBef>
                <a:spcPts val="391"/>
              </a:spcBef>
              <a:spcAft>
                <a:spcPts val="0"/>
              </a:spcAft>
              <a:buSzPts val="551"/>
              <a:buFont typeface="Noto Sans Symbols"/>
              <a:buChar char="●"/>
            </a:pPr>
            <a:r>
              <a:rPr lang="en" sz="1224"/>
              <a:t>Biology</a:t>
            </a:r>
            <a:endParaRPr/>
          </a:p>
          <a:p>
            <a:pPr indent="-342900" lvl="0" marL="457200" rtl="0" algn="l">
              <a:lnSpc>
                <a:spcPct val="115000"/>
              </a:lnSpc>
              <a:spcBef>
                <a:spcPts val="391"/>
              </a:spcBef>
              <a:spcAft>
                <a:spcPts val="0"/>
              </a:spcAft>
              <a:buSzPts val="551"/>
              <a:buFont typeface="Noto Sans Symbols"/>
              <a:buChar char="●"/>
            </a:pPr>
            <a:r>
              <a:rPr lang="en" sz="1224"/>
              <a:t>Business</a:t>
            </a:r>
            <a:endParaRPr/>
          </a:p>
          <a:p>
            <a:pPr indent="-342900" lvl="0" marL="457200" rtl="0" algn="l">
              <a:lnSpc>
                <a:spcPct val="115000"/>
              </a:lnSpc>
              <a:spcBef>
                <a:spcPts val="391"/>
              </a:spcBef>
              <a:spcAft>
                <a:spcPts val="0"/>
              </a:spcAft>
              <a:buSzPts val="551"/>
              <a:buFont typeface="Noto Sans Symbols"/>
              <a:buChar char="●"/>
            </a:pPr>
            <a:r>
              <a:rPr lang="en" sz="1224"/>
              <a:t>Chemical Engineering</a:t>
            </a:r>
            <a:endParaRPr/>
          </a:p>
          <a:p>
            <a:pPr indent="-342900" lvl="0" marL="457200" rtl="0" algn="l">
              <a:lnSpc>
                <a:spcPct val="115000"/>
              </a:lnSpc>
              <a:spcBef>
                <a:spcPts val="391"/>
              </a:spcBef>
              <a:spcAft>
                <a:spcPts val="0"/>
              </a:spcAft>
              <a:buSzPts val="551"/>
              <a:buFont typeface="Noto Sans Symbols"/>
              <a:buChar char="●"/>
            </a:pPr>
            <a:r>
              <a:rPr lang="en" sz="1224"/>
              <a:t>Chemistry</a:t>
            </a:r>
            <a:endParaRPr/>
          </a:p>
          <a:p>
            <a:pPr indent="-342900" lvl="0" marL="457200" rtl="0" algn="l">
              <a:lnSpc>
                <a:spcPct val="115000"/>
              </a:lnSpc>
              <a:spcBef>
                <a:spcPts val="391"/>
              </a:spcBef>
              <a:spcAft>
                <a:spcPts val="0"/>
              </a:spcAft>
              <a:buSzPts val="551"/>
              <a:buFont typeface="Noto Sans Symbols"/>
              <a:buChar char="●"/>
            </a:pPr>
            <a:r>
              <a:rPr lang="en" sz="1224"/>
              <a:t>Civil and Environmental Engineering</a:t>
            </a:r>
            <a:endParaRPr/>
          </a:p>
          <a:p>
            <a:pPr indent="-342900" lvl="0" marL="457200" rtl="0" algn="l">
              <a:lnSpc>
                <a:spcPct val="115000"/>
              </a:lnSpc>
              <a:spcBef>
                <a:spcPts val="391"/>
              </a:spcBef>
              <a:spcAft>
                <a:spcPts val="0"/>
              </a:spcAft>
              <a:buSzPts val="551"/>
              <a:buFont typeface="Noto Sans Symbols"/>
              <a:buChar char="●"/>
            </a:pPr>
            <a:r>
              <a:rPr lang="en" sz="1224"/>
              <a:t>Classics</a:t>
            </a:r>
            <a:endParaRPr/>
          </a:p>
          <a:p>
            <a:pPr indent="-342900" lvl="0" marL="457200" rtl="0" algn="l">
              <a:lnSpc>
                <a:spcPct val="115000"/>
              </a:lnSpc>
              <a:spcBef>
                <a:spcPts val="391"/>
              </a:spcBef>
              <a:spcAft>
                <a:spcPts val="0"/>
              </a:spcAft>
              <a:buSzPts val="551"/>
              <a:buFont typeface="Noto Sans Symbols"/>
              <a:buChar char="●"/>
            </a:pPr>
            <a:r>
              <a:rPr lang="en" sz="1224"/>
              <a:t>Computer Science</a:t>
            </a:r>
            <a:endParaRPr/>
          </a:p>
          <a:p>
            <a:pPr indent="-342900" lvl="0" marL="457200" rtl="0" algn="l">
              <a:lnSpc>
                <a:spcPct val="115000"/>
              </a:lnSpc>
              <a:spcBef>
                <a:spcPts val="391"/>
              </a:spcBef>
              <a:spcAft>
                <a:spcPts val="0"/>
              </a:spcAft>
              <a:buSzPts val="551"/>
              <a:buFont typeface="Noto Sans Symbols"/>
              <a:buChar char="●"/>
            </a:pPr>
            <a:r>
              <a:rPr lang="en" sz="1224"/>
              <a:t>Creative Writing</a:t>
            </a:r>
            <a:endParaRPr/>
          </a:p>
          <a:p>
            <a:pPr indent="-342900" lvl="0" marL="457200" rtl="0" algn="l">
              <a:lnSpc>
                <a:spcPct val="115000"/>
              </a:lnSpc>
              <a:spcBef>
                <a:spcPts val="391"/>
              </a:spcBef>
              <a:spcAft>
                <a:spcPts val="0"/>
              </a:spcAft>
              <a:buSzPts val="551"/>
              <a:buFont typeface="Noto Sans Symbols"/>
              <a:buChar char="●"/>
            </a:pPr>
            <a:r>
              <a:rPr lang="en" sz="1224"/>
              <a:t>Earth Systems</a:t>
            </a:r>
            <a:endParaRPr/>
          </a:p>
          <a:p>
            <a:pPr indent="-342900" lvl="0" marL="457200" rtl="0" algn="l">
              <a:lnSpc>
                <a:spcPct val="115000"/>
              </a:lnSpc>
              <a:spcBef>
                <a:spcPts val="391"/>
              </a:spcBef>
              <a:spcAft>
                <a:spcPts val="0"/>
              </a:spcAft>
              <a:buSzPts val="551"/>
              <a:buFont typeface="Noto Sans Symbols"/>
              <a:buChar char="●"/>
            </a:pPr>
            <a:r>
              <a:rPr lang="en" sz="1224"/>
              <a:t>Economics</a:t>
            </a:r>
            <a:endParaRPr/>
          </a:p>
          <a:p>
            <a:pPr indent="-342900" lvl="0" marL="457200" rtl="0" algn="l">
              <a:lnSpc>
                <a:spcPct val="115000"/>
              </a:lnSpc>
              <a:spcBef>
                <a:spcPts val="391"/>
              </a:spcBef>
              <a:spcAft>
                <a:spcPts val="0"/>
              </a:spcAft>
              <a:buSzPts val="551"/>
              <a:buFont typeface="Noto Sans Symbols"/>
              <a:buChar char="●"/>
            </a:pPr>
            <a:r>
              <a:rPr lang="en" sz="1224"/>
              <a:t>Education</a:t>
            </a:r>
            <a:endParaRPr/>
          </a:p>
          <a:p>
            <a:pPr indent="-342900" lvl="0" marL="457200" rtl="0" algn="l">
              <a:lnSpc>
                <a:spcPct val="115000"/>
              </a:lnSpc>
              <a:spcBef>
                <a:spcPts val="391"/>
              </a:spcBef>
              <a:spcAft>
                <a:spcPts val="391"/>
              </a:spcAft>
              <a:buSzPts val="551"/>
              <a:buFont typeface="Noto Sans Symbols"/>
              <a:buChar char="●"/>
            </a:pPr>
            <a:r>
              <a:rPr lang="en" sz="1224"/>
              <a:t>Electrical Engineering</a:t>
            </a:r>
            <a:endParaRPr/>
          </a:p>
        </p:txBody>
      </p:sp>
      <p:sp>
        <p:nvSpPr>
          <p:cNvPr id="1026" name="Google Shape;1026;p111"/>
          <p:cNvSpPr txBox="1"/>
          <p:nvPr>
            <p:ph idx="4294967295" type="body"/>
          </p:nvPr>
        </p:nvSpPr>
        <p:spPr>
          <a:xfrm>
            <a:off x="5201647" y="262065"/>
            <a:ext cx="2176500" cy="4053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551"/>
              <a:buFont typeface="Noto Sans Symbols"/>
              <a:buChar char="●"/>
            </a:pPr>
            <a:r>
              <a:rPr lang="en" sz="1224"/>
              <a:t>Materials Science and Engineering</a:t>
            </a:r>
            <a:endParaRPr/>
          </a:p>
          <a:p>
            <a:pPr indent="-342900" lvl="0" marL="457200" rtl="0" algn="l">
              <a:lnSpc>
                <a:spcPct val="115000"/>
              </a:lnSpc>
              <a:spcBef>
                <a:spcPts val="391"/>
              </a:spcBef>
              <a:spcAft>
                <a:spcPts val="0"/>
              </a:spcAft>
              <a:buSzPts val="551"/>
              <a:buFont typeface="Noto Sans Symbols"/>
              <a:buChar char="●"/>
            </a:pPr>
            <a:r>
              <a:rPr lang="en" sz="1224"/>
              <a:t>Mathematical and Computational Science</a:t>
            </a:r>
            <a:endParaRPr/>
          </a:p>
          <a:p>
            <a:pPr indent="-342900" lvl="0" marL="457200" rtl="0" algn="l">
              <a:lnSpc>
                <a:spcPct val="115000"/>
              </a:lnSpc>
              <a:spcBef>
                <a:spcPts val="391"/>
              </a:spcBef>
              <a:spcAft>
                <a:spcPts val="0"/>
              </a:spcAft>
              <a:buSzPts val="551"/>
              <a:buFont typeface="Noto Sans Symbols"/>
              <a:buChar char="●"/>
            </a:pPr>
            <a:r>
              <a:rPr lang="en" sz="1224"/>
              <a:t>Mathematics</a:t>
            </a:r>
            <a:endParaRPr/>
          </a:p>
          <a:p>
            <a:pPr indent="-342900" lvl="0" marL="457200" rtl="0" algn="l">
              <a:lnSpc>
                <a:spcPct val="115000"/>
              </a:lnSpc>
              <a:spcBef>
                <a:spcPts val="391"/>
              </a:spcBef>
              <a:spcAft>
                <a:spcPts val="0"/>
              </a:spcAft>
              <a:buSzPts val="551"/>
              <a:buFont typeface="Noto Sans Symbols"/>
              <a:buChar char="●"/>
            </a:pPr>
            <a:r>
              <a:rPr lang="en" sz="1224"/>
              <a:t>Mechanical Engineering</a:t>
            </a:r>
            <a:endParaRPr/>
          </a:p>
          <a:p>
            <a:pPr indent="-342900" lvl="0" marL="457200" rtl="0" algn="l">
              <a:lnSpc>
                <a:spcPct val="115000"/>
              </a:lnSpc>
              <a:spcBef>
                <a:spcPts val="391"/>
              </a:spcBef>
              <a:spcAft>
                <a:spcPts val="0"/>
              </a:spcAft>
              <a:buSzPts val="551"/>
              <a:buFont typeface="Noto Sans Symbols"/>
              <a:buChar char="●"/>
            </a:pPr>
            <a:r>
              <a:rPr lang="en" sz="1224"/>
              <a:t>Music</a:t>
            </a:r>
            <a:endParaRPr/>
          </a:p>
          <a:p>
            <a:pPr indent="-342900" lvl="0" marL="457200" rtl="0" algn="l">
              <a:lnSpc>
                <a:spcPct val="115000"/>
              </a:lnSpc>
              <a:spcBef>
                <a:spcPts val="391"/>
              </a:spcBef>
              <a:spcAft>
                <a:spcPts val="0"/>
              </a:spcAft>
              <a:buSzPts val="551"/>
              <a:buFont typeface="Noto Sans Symbols"/>
              <a:buChar char="●"/>
            </a:pPr>
            <a:r>
              <a:rPr lang="en" sz="1224"/>
              <a:t>Physics</a:t>
            </a:r>
            <a:endParaRPr/>
          </a:p>
          <a:p>
            <a:pPr indent="-342900" lvl="0" marL="457200" rtl="0" algn="l">
              <a:lnSpc>
                <a:spcPct val="115000"/>
              </a:lnSpc>
              <a:spcBef>
                <a:spcPts val="391"/>
              </a:spcBef>
              <a:spcAft>
                <a:spcPts val="0"/>
              </a:spcAft>
              <a:buSzPts val="551"/>
              <a:buFont typeface="Noto Sans Symbols"/>
              <a:buChar char="●"/>
            </a:pPr>
            <a:r>
              <a:rPr lang="en" sz="1224"/>
              <a:t>Psychology</a:t>
            </a:r>
            <a:endParaRPr/>
          </a:p>
          <a:p>
            <a:pPr indent="-342900" lvl="0" marL="457200" rtl="0" algn="l">
              <a:lnSpc>
                <a:spcPct val="115000"/>
              </a:lnSpc>
              <a:spcBef>
                <a:spcPts val="391"/>
              </a:spcBef>
              <a:spcAft>
                <a:spcPts val="0"/>
              </a:spcAft>
              <a:buSzPts val="551"/>
              <a:buFont typeface="Noto Sans Symbols"/>
              <a:buChar char="●"/>
            </a:pPr>
            <a:r>
              <a:rPr lang="en" sz="1224"/>
              <a:t>Public Policy</a:t>
            </a:r>
            <a:endParaRPr/>
          </a:p>
          <a:p>
            <a:pPr indent="-342900" lvl="0" marL="457200" rtl="0" algn="l">
              <a:lnSpc>
                <a:spcPct val="115000"/>
              </a:lnSpc>
              <a:spcBef>
                <a:spcPts val="391"/>
              </a:spcBef>
              <a:spcAft>
                <a:spcPts val="0"/>
              </a:spcAft>
              <a:buSzPts val="551"/>
              <a:buFont typeface="Noto Sans Symbols"/>
              <a:buChar char="●"/>
            </a:pPr>
            <a:r>
              <a:rPr lang="en" sz="1224"/>
              <a:t>Science, Technology, and Society</a:t>
            </a:r>
            <a:endParaRPr/>
          </a:p>
          <a:p>
            <a:pPr indent="-342900" lvl="0" marL="457200" rtl="0" algn="l">
              <a:lnSpc>
                <a:spcPct val="115000"/>
              </a:lnSpc>
              <a:spcBef>
                <a:spcPts val="391"/>
              </a:spcBef>
              <a:spcAft>
                <a:spcPts val="0"/>
              </a:spcAft>
              <a:buSzPts val="551"/>
              <a:buFont typeface="Noto Sans Symbols"/>
              <a:buChar char="●"/>
            </a:pPr>
            <a:r>
              <a:rPr lang="en" sz="1224"/>
              <a:t>Sociology</a:t>
            </a:r>
            <a:endParaRPr/>
          </a:p>
          <a:p>
            <a:pPr indent="-342900" lvl="0" marL="457200" rtl="0" algn="l">
              <a:lnSpc>
                <a:spcPct val="115000"/>
              </a:lnSpc>
              <a:spcBef>
                <a:spcPts val="391"/>
              </a:spcBef>
              <a:spcAft>
                <a:spcPts val="0"/>
              </a:spcAft>
              <a:buSzPts val="551"/>
              <a:buFont typeface="Noto Sans Symbols"/>
              <a:buChar char="●"/>
            </a:pPr>
            <a:r>
              <a:rPr lang="en" sz="1224"/>
              <a:t>Symbolic Systems</a:t>
            </a:r>
            <a:endParaRPr/>
          </a:p>
          <a:p>
            <a:pPr indent="-342900" lvl="0" marL="457200" rtl="0" algn="l">
              <a:lnSpc>
                <a:spcPct val="115000"/>
              </a:lnSpc>
              <a:spcBef>
                <a:spcPts val="391"/>
              </a:spcBef>
              <a:spcAft>
                <a:spcPts val="0"/>
              </a:spcAft>
              <a:buSzPts val="551"/>
              <a:buFont typeface="Noto Sans Symbols"/>
              <a:buChar char="●"/>
            </a:pPr>
            <a:r>
              <a:rPr lang="en" sz="1224"/>
              <a:t>Theater and Performing Studies</a:t>
            </a:r>
            <a:endParaRPr/>
          </a:p>
          <a:p>
            <a:pPr indent="-342900" lvl="0" marL="457200" rtl="0" algn="l">
              <a:lnSpc>
                <a:spcPct val="115000"/>
              </a:lnSpc>
              <a:spcBef>
                <a:spcPts val="391"/>
              </a:spcBef>
              <a:spcAft>
                <a:spcPts val="391"/>
              </a:spcAft>
              <a:buSzPts val="551"/>
              <a:buFont typeface="Noto Sans Symbols"/>
              <a:buChar char="●"/>
            </a:pPr>
            <a:r>
              <a:rPr b="1" i="1" lang="en" sz="1224">
                <a:solidFill>
                  <a:srgbClr val="7030A0"/>
                </a:solidFill>
              </a:rPr>
              <a:t>Undeclared!</a:t>
            </a:r>
            <a:endParaRPr/>
          </a:p>
        </p:txBody>
      </p:sp>
      <p:sp>
        <p:nvSpPr>
          <p:cNvPr id="1027" name="Google Shape;1027;p111"/>
          <p:cNvSpPr txBox="1"/>
          <p:nvPr>
            <p:ph idx="4294967295" type="body"/>
          </p:nvPr>
        </p:nvSpPr>
        <p:spPr>
          <a:xfrm>
            <a:off x="2664570" y="262065"/>
            <a:ext cx="2176500" cy="4102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551"/>
              <a:buFont typeface="Noto Sans Symbols"/>
              <a:buChar char="●"/>
            </a:pPr>
            <a:r>
              <a:rPr lang="en" sz="1224"/>
              <a:t>Energy Resource Engineering</a:t>
            </a:r>
            <a:endParaRPr/>
          </a:p>
          <a:p>
            <a:pPr indent="-342900" lvl="0" marL="457200" rtl="0" algn="l">
              <a:lnSpc>
                <a:spcPct val="115000"/>
              </a:lnSpc>
              <a:spcBef>
                <a:spcPts val="391"/>
              </a:spcBef>
              <a:spcAft>
                <a:spcPts val="0"/>
              </a:spcAft>
              <a:buSzPts val="551"/>
              <a:buFont typeface="Noto Sans Symbols"/>
              <a:buChar char="●"/>
            </a:pPr>
            <a:r>
              <a:rPr lang="en" sz="1224"/>
              <a:t>English</a:t>
            </a:r>
            <a:endParaRPr/>
          </a:p>
          <a:p>
            <a:pPr indent="-342900" lvl="0" marL="457200" rtl="0" algn="l">
              <a:lnSpc>
                <a:spcPct val="115000"/>
              </a:lnSpc>
              <a:spcBef>
                <a:spcPts val="391"/>
              </a:spcBef>
              <a:spcAft>
                <a:spcPts val="0"/>
              </a:spcAft>
              <a:buSzPts val="551"/>
              <a:buFont typeface="Noto Sans Symbols"/>
              <a:buChar char="●"/>
            </a:pPr>
            <a:r>
              <a:rPr lang="en" sz="1224"/>
              <a:t>Environmental Systems Engineering</a:t>
            </a:r>
            <a:endParaRPr/>
          </a:p>
          <a:p>
            <a:pPr indent="-342900" lvl="0" marL="457200" rtl="0" algn="l">
              <a:lnSpc>
                <a:spcPct val="115000"/>
              </a:lnSpc>
              <a:spcBef>
                <a:spcPts val="391"/>
              </a:spcBef>
              <a:spcAft>
                <a:spcPts val="0"/>
              </a:spcAft>
              <a:buSzPts val="551"/>
              <a:buFont typeface="Noto Sans Symbols"/>
              <a:buChar char="●"/>
            </a:pPr>
            <a:r>
              <a:rPr lang="en" sz="1224"/>
              <a:t>Environment and Resources</a:t>
            </a:r>
            <a:endParaRPr/>
          </a:p>
          <a:p>
            <a:pPr indent="-342900" lvl="0" marL="457200" rtl="0" algn="l">
              <a:lnSpc>
                <a:spcPct val="115000"/>
              </a:lnSpc>
              <a:spcBef>
                <a:spcPts val="391"/>
              </a:spcBef>
              <a:spcAft>
                <a:spcPts val="0"/>
              </a:spcAft>
              <a:buSzPts val="551"/>
              <a:buFont typeface="Noto Sans Symbols"/>
              <a:buChar char="●"/>
            </a:pPr>
            <a:r>
              <a:rPr lang="en" sz="1224"/>
              <a:t>Ethics in Society</a:t>
            </a:r>
            <a:endParaRPr/>
          </a:p>
          <a:p>
            <a:pPr indent="-342900" lvl="0" marL="457200" rtl="0" algn="l">
              <a:lnSpc>
                <a:spcPct val="115000"/>
              </a:lnSpc>
              <a:spcBef>
                <a:spcPts val="391"/>
              </a:spcBef>
              <a:spcAft>
                <a:spcPts val="0"/>
              </a:spcAft>
              <a:buSzPts val="551"/>
              <a:buFont typeface="Noto Sans Symbols"/>
              <a:buChar char="●"/>
            </a:pPr>
            <a:r>
              <a:rPr lang="en" sz="1224"/>
              <a:t>Geophysics</a:t>
            </a:r>
            <a:endParaRPr/>
          </a:p>
          <a:p>
            <a:pPr indent="-342900" lvl="0" marL="457200" rtl="0" algn="l">
              <a:lnSpc>
                <a:spcPct val="115000"/>
              </a:lnSpc>
              <a:spcBef>
                <a:spcPts val="391"/>
              </a:spcBef>
              <a:spcAft>
                <a:spcPts val="0"/>
              </a:spcAft>
              <a:buSzPts val="551"/>
              <a:buFont typeface="Noto Sans Symbols"/>
              <a:buChar char="●"/>
            </a:pPr>
            <a:r>
              <a:rPr lang="en" sz="1224"/>
              <a:t>Human Biology</a:t>
            </a:r>
            <a:endParaRPr/>
          </a:p>
          <a:p>
            <a:pPr indent="-342900" lvl="0" marL="457200" rtl="0" algn="l">
              <a:lnSpc>
                <a:spcPct val="115000"/>
              </a:lnSpc>
              <a:spcBef>
                <a:spcPts val="391"/>
              </a:spcBef>
              <a:spcAft>
                <a:spcPts val="0"/>
              </a:spcAft>
              <a:buSzPts val="551"/>
              <a:buFont typeface="Noto Sans Symbols"/>
              <a:buChar char="●"/>
            </a:pPr>
            <a:r>
              <a:rPr lang="en" sz="1224"/>
              <a:t>Immunology</a:t>
            </a:r>
            <a:endParaRPr/>
          </a:p>
          <a:p>
            <a:pPr indent="-342900" lvl="0" marL="457200" rtl="0" algn="l">
              <a:lnSpc>
                <a:spcPct val="115000"/>
              </a:lnSpc>
              <a:spcBef>
                <a:spcPts val="391"/>
              </a:spcBef>
              <a:spcAft>
                <a:spcPts val="0"/>
              </a:spcAft>
              <a:buSzPts val="551"/>
              <a:buFont typeface="Noto Sans Symbols"/>
              <a:buChar char="●"/>
            </a:pPr>
            <a:r>
              <a:rPr lang="en" sz="1224"/>
              <a:t>Individually-Designed</a:t>
            </a:r>
            <a:endParaRPr/>
          </a:p>
          <a:p>
            <a:pPr indent="-342900" lvl="0" marL="457200" rtl="0" algn="l">
              <a:lnSpc>
                <a:spcPct val="115000"/>
              </a:lnSpc>
              <a:spcBef>
                <a:spcPts val="391"/>
              </a:spcBef>
              <a:spcAft>
                <a:spcPts val="0"/>
              </a:spcAft>
              <a:buSzPts val="551"/>
              <a:buFont typeface="Noto Sans Symbols"/>
              <a:buChar char="●"/>
            </a:pPr>
            <a:r>
              <a:rPr lang="en" sz="1224"/>
              <a:t>International Policy</a:t>
            </a:r>
            <a:endParaRPr/>
          </a:p>
          <a:p>
            <a:pPr indent="-342900" lvl="0" marL="457200" rtl="0" algn="l">
              <a:lnSpc>
                <a:spcPct val="115000"/>
              </a:lnSpc>
              <a:spcBef>
                <a:spcPts val="391"/>
              </a:spcBef>
              <a:spcAft>
                <a:spcPts val="0"/>
              </a:spcAft>
              <a:buSzPts val="551"/>
              <a:buFont typeface="Noto Sans Symbols"/>
              <a:buChar char="●"/>
            </a:pPr>
            <a:r>
              <a:rPr lang="en" sz="1224"/>
              <a:t>International Relations</a:t>
            </a:r>
            <a:endParaRPr/>
          </a:p>
          <a:p>
            <a:pPr indent="-342900" lvl="0" marL="457200" rtl="0" algn="l">
              <a:lnSpc>
                <a:spcPct val="115000"/>
              </a:lnSpc>
              <a:spcBef>
                <a:spcPts val="391"/>
              </a:spcBef>
              <a:spcAft>
                <a:spcPts val="0"/>
              </a:spcAft>
              <a:buSzPts val="551"/>
              <a:buFont typeface="Noto Sans Symbols"/>
              <a:buChar char="●"/>
            </a:pPr>
            <a:r>
              <a:rPr lang="en" sz="1224"/>
              <a:t>Law</a:t>
            </a:r>
            <a:endParaRPr/>
          </a:p>
          <a:p>
            <a:pPr indent="-342900" lvl="0" marL="457200" rtl="0" algn="l">
              <a:lnSpc>
                <a:spcPct val="115000"/>
              </a:lnSpc>
              <a:spcBef>
                <a:spcPts val="391"/>
              </a:spcBef>
              <a:spcAft>
                <a:spcPts val="0"/>
              </a:spcAft>
              <a:buSzPts val="551"/>
              <a:buFont typeface="Noto Sans Symbols"/>
              <a:buChar char="●"/>
            </a:pPr>
            <a:r>
              <a:rPr lang="en" sz="1224"/>
              <a:t>Linguistics</a:t>
            </a:r>
            <a:endParaRPr/>
          </a:p>
          <a:p>
            <a:pPr indent="-342900" lvl="0" marL="457200" rtl="0" algn="l">
              <a:lnSpc>
                <a:spcPct val="115000"/>
              </a:lnSpc>
              <a:spcBef>
                <a:spcPts val="391"/>
              </a:spcBef>
              <a:spcAft>
                <a:spcPts val="391"/>
              </a:spcAft>
              <a:buSzPts val="551"/>
              <a:buFont typeface="Noto Sans Symbols"/>
              <a:buChar char="●"/>
            </a:pPr>
            <a:r>
              <a:rPr lang="en" sz="1224"/>
              <a:t>Management Science and Engineering</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cxnSp>
        <p:nvCxnSpPr>
          <p:cNvPr id="1032" name="Google Shape;1032;p112"/>
          <p:cNvCxnSpPr/>
          <p:nvPr/>
        </p:nvCxnSpPr>
        <p:spPr>
          <a:xfrm>
            <a:off x="4572000" y="823525"/>
            <a:ext cx="0" cy="3587700"/>
          </a:xfrm>
          <a:prstGeom prst="straightConnector1">
            <a:avLst/>
          </a:prstGeom>
          <a:noFill/>
          <a:ln cap="flat" cmpd="sng" w="9525">
            <a:solidFill>
              <a:srgbClr val="595959"/>
            </a:solidFill>
            <a:prstDash val="solid"/>
            <a:round/>
            <a:headEnd len="sm" w="sm" type="none"/>
            <a:tailEnd len="sm" w="sm" type="none"/>
          </a:ln>
        </p:spPr>
      </p:cxnSp>
      <p:sp>
        <p:nvSpPr>
          <p:cNvPr id="1033" name="Google Shape;1033;p112"/>
          <p:cNvSpPr/>
          <p:nvPr/>
        </p:nvSpPr>
        <p:spPr>
          <a:xfrm flipH="1">
            <a:off x="4641884" y="3295375"/>
            <a:ext cx="654600" cy="525900"/>
          </a:xfrm>
          <a:prstGeom prst="triangle">
            <a:avLst>
              <a:gd fmla="val 50000" name="adj"/>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112"/>
          <p:cNvSpPr/>
          <p:nvPr/>
        </p:nvSpPr>
        <p:spPr>
          <a:xfrm flipH="1">
            <a:off x="5671647" y="1628125"/>
            <a:ext cx="3052800" cy="1724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035" name="Google Shape;1035;p112"/>
          <p:cNvSpPr/>
          <p:nvPr/>
        </p:nvSpPr>
        <p:spPr>
          <a:xfrm flipH="1">
            <a:off x="509022" y="1760650"/>
            <a:ext cx="3052800" cy="145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112"/>
          <p:cNvSpPr txBox="1"/>
          <p:nvPr/>
        </p:nvSpPr>
        <p:spPr>
          <a:xfrm flipH="1">
            <a:off x="856422" y="2248150"/>
            <a:ext cx="2747400" cy="48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CC0000"/>
                </a:solidFill>
                <a:latin typeface="Proxima Nova"/>
                <a:ea typeface="Proxima Nova"/>
                <a:cs typeface="Proxima Nova"/>
                <a:sym typeface="Proxima Nova"/>
              </a:rPr>
              <a:t>vectors + grids</a:t>
            </a:r>
            <a:endParaRPr b="1" i="0" sz="1800" u="none" cap="none" strike="noStrike">
              <a:solidFill>
                <a:srgbClr val="CC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800"/>
              <a:buFont typeface="Arial"/>
              <a:buNone/>
            </a:pPr>
            <a:br>
              <a:rPr b="1" i="0" lang="en" sz="1800" u="none" cap="none" strike="noStrike">
                <a:solidFill>
                  <a:srgbClr val="CC0000"/>
                </a:solidFill>
                <a:latin typeface="Proxima Nova"/>
                <a:ea typeface="Proxima Nova"/>
                <a:cs typeface="Proxima Nova"/>
                <a:sym typeface="Proxima Nova"/>
              </a:rPr>
            </a:br>
            <a:r>
              <a:rPr b="1" i="0" lang="en" sz="1800" u="none" cap="none" strike="noStrike">
                <a:solidFill>
                  <a:srgbClr val="CC0000"/>
                </a:solidFill>
                <a:latin typeface="Proxima Nova"/>
                <a:ea typeface="Proxima Nova"/>
                <a:cs typeface="Proxima Nova"/>
                <a:sym typeface="Proxima Nova"/>
              </a:rPr>
              <a:t>    stacks + queues</a:t>
            </a:r>
            <a:br>
              <a:rPr b="1" i="0" lang="en" sz="1800" u="none" cap="none" strike="noStrike">
                <a:solidFill>
                  <a:srgbClr val="CC0000"/>
                </a:solidFill>
                <a:latin typeface="Proxima Nova"/>
                <a:ea typeface="Proxima Nova"/>
                <a:cs typeface="Proxima Nova"/>
                <a:sym typeface="Proxima Nova"/>
              </a:rPr>
            </a:br>
            <a:br>
              <a:rPr b="1" i="0" lang="en" sz="1800" u="none" cap="none" strike="noStrike">
                <a:solidFill>
                  <a:srgbClr val="CC0000"/>
                </a:solidFill>
                <a:latin typeface="Proxima Nova"/>
                <a:ea typeface="Proxima Nova"/>
                <a:cs typeface="Proxima Nova"/>
                <a:sym typeface="Proxima Nova"/>
              </a:rPr>
            </a:br>
            <a:r>
              <a:rPr b="1" i="0" lang="en" sz="1800" u="none" cap="none" strike="noStrike">
                <a:solidFill>
                  <a:srgbClr val="CC0000"/>
                </a:solidFill>
                <a:latin typeface="Proxima Nova"/>
                <a:ea typeface="Proxima Nova"/>
                <a:cs typeface="Proxima Nova"/>
                <a:sym typeface="Proxima Nova"/>
              </a:rPr>
              <a:t>    sets + maps</a:t>
            </a:r>
            <a:endParaRPr b="0" i="0" sz="1400" u="none" cap="none" strike="noStrike">
              <a:solidFill>
                <a:srgbClr val="CC0000"/>
              </a:solidFill>
              <a:latin typeface="Proxima Nova"/>
              <a:ea typeface="Proxima Nova"/>
              <a:cs typeface="Proxima Nova"/>
              <a:sym typeface="Proxima Nova"/>
            </a:endParaRPr>
          </a:p>
        </p:txBody>
      </p:sp>
      <p:sp>
        <p:nvSpPr>
          <p:cNvPr id="1037" name="Google Shape;1037;p112"/>
          <p:cNvSpPr txBox="1"/>
          <p:nvPr/>
        </p:nvSpPr>
        <p:spPr>
          <a:xfrm flipH="1">
            <a:off x="2950097" y="-12075"/>
            <a:ext cx="3052800" cy="4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accent5"/>
              </a:buClr>
              <a:buSzPts val="1100"/>
              <a:buFont typeface="Arial"/>
              <a:buNone/>
            </a:pPr>
            <a:r>
              <a:rPr b="1" i="0" lang="en" sz="1800" u="none" cap="none" strike="noStrike">
                <a:solidFill>
                  <a:srgbClr val="45818E"/>
                </a:solidFill>
                <a:latin typeface="Proxima Nova"/>
                <a:ea typeface="Proxima Nova"/>
                <a:cs typeface="Proxima Nova"/>
                <a:sym typeface="Proxima Nova"/>
              </a:rPr>
              <a:t>Object-Oriented Programming</a:t>
            </a:r>
            <a:endParaRPr b="1" i="0" sz="1800" u="none" cap="none" strike="noStrike">
              <a:solidFill>
                <a:srgbClr val="45818E"/>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038" name="Google Shape;1038;p112"/>
          <p:cNvSpPr txBox="1"/>
          <p:nvPr/>
        </p:nvSpPr>
        <p:spPr>
          <a:xfrm flipH="1">
            <a:off x="6260997" y="2248150"/>
            <a:ext cx="2480100" cy="48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5"/>
              </a:buClr>
              <a:buSzPts val="1100"/>
              <a:buFont typeface="Arial"/>
              <a:buNone/>
            </a:pPr>
            <a:r>
              <a:rPr b="1" i="0" lang="en" sz="1800" u="none" cap="none" strike="noStrike">
                <a:solidFill>
                  <a:schemeClr val="accent3"/>
                </a:solidFill>
                <a:latin typeface="Proxima Nova"/>
                <a:ea typeface="Proxima Nova"/>
                <a:cs typeface="Proxima Nova"/>
                <a:sym typeface="Proxima Nova"/>
              </a:rPr>
              <a:t>      arrays</a:t>
            </a:r>
            <a:endParaRPr b="1" i="0" sz="18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br>
              <a:rPr b="0" i="0" lang="en" sz="1400" u="none" cap="none" strike="noStrike">
                <a:solidFill>
                  <a:srgbClr val="000000"/>
                </a:solidFill>
                <a:latin typeface="Proxima Nova"/>
                <a:ea typeface="Proxima Nova"/>
                <a:cs typeface="Proxima Nova"/>
                <a:sym typeface="Proxima Nova"/>
              </a:rPr>
            </a:br>
            <a:r>
              <a:rPr b="0" i="0" lang="en" sz="1400" u="none" cap="none" strike="noStrike">
                <a:solidFill>
                  <a:srgbClr val="000000"/>
                </a:solidFill>
                <a:latin typeface="Proxima Nova"/>
                <a:ea typeface="Proxima Nova"/>
                <a:cs typeface="Proxima Nova"/>
                <a:sym typeface="Proxima Nova"/>
              </a:rPr>
              <a:t>      </a:t>
            </a:r>
            <a:r>
              <a:rPr b="1" i="0" lang="en" sz="1800" u="none" cap="none" strike="noStrike">
                <a:solidFill>
                  <a:schemeClr val="accent3"/>
                </a:solidFill>
                <a:latin typeface="Proxima Nova"/>
                <a:ea typeface="Proxima Nova"/>
                <a:cs typeface="Proxima Nova"/>
                <a:sym typeface="Proxima Nova"/>
              </a:rPr>
              <a:t>dynamic memory    </a:t>
            </a:r>
            <a:br>
              <a:rPr b="1" i="0" lang="en" sz="1800" u="none" cap="none" strike="noStrike">
                <a:solidFill>
                  <a:schemeClr val="accent3"/>
                </a:solidFill>
                <a:latin typeface="Proxima Nova"/>
                <a:ea typeface="Proxima Nova"/>
                <a:cs typeface="Proxima Nova"/>
                <a:sym typeface="Proxima Nova"/>
              </a:rPr>
            </a:br>
            <a:r>
              <a:rPr b="1" i="0" lang="en" sz="1800" u="none" cap="none" strike="noStrike">
                <a:solidFill>
                  <a:schemeClr val="accent3"/>
                </a:solidFill>
                <a:latin typeface="Proxima Nova"/>
                <a:ea typeface="Proxima Nova"/>
                <a:cs typeface="Proxima Nova"/>
                <a:sym typeface="Proxima Nova"/>
              </a:rPr>
              <a:t>        management</a:t>
            </a:r>
            <a:endParaRPr b="1" i="0" sz="18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br>
              <a:rPr b="0" i="0" lang="en" sz="1400" u="none" cap="none" strike="noStrike">
                <a:solidFill>
                  <a:srgbClr val="000000"/>
                </a:solidFill>
                <a:latin typeface="Proxima Nova"/>
                <a:ea typeface="Proxima Nova"/>
                <a:cs typeface="Proxima Nova"/>
                <a:sym typeface="Proxima Nova"/>
              </a:rPr>
            </a:br>
            <a:r>
              <a:rPr b="1" i="0" lang="en" sz="1800" u="none" cap="none" strike="noStrike">
                <a:solidFill>
                  <a:schemeClr val="accent3"/>
                </a:solidFill>
                <a:latin typeface="Proxima Nova"/>
                <a:ea typeface="Proxima Nova"/>
                <a:cs typeface="Proxima Nova"/>
                <a:sym typeface="Proxima Nova"/>
              </a:rPr>
              <a:t>linked data structures</a:t>
            </a:r>
            <a:endParaRPr b="1" i="0" sz="1400" u="none" cap="none" strike="noStrike">
              <a:solidFill>
                <a:srgbClr val="000000"/>
              </a:solidFill>
              <a:latin typeface="Proxima Nova"/>
              <a:ea typeface="Proxima Nova"/>
              <a:cs typeface="Proxima Nova"/>
              <a:sym typeface="Proxima Nova"/>
            </a:endParaRPr>
          </a:p>
        </p:txBody>
      </p:sp>
      <p:sp>
        <p:nvSpPr>
          <p:cNvPr id="1039" name="Google Shape;1039;p112"/>
          <p:cNvSpPr txBox="1"/>
          <p:nvPr/>
        </p:nvSpPr>
        <p:spPr>
          <a:xfrm flipH="1">
            <a:off x="3299022" y="4483625"/>
            <a:ext cx="2080200" cy="4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accent5"/>
              </a:buClr>
              <a:buSzPts val="1100"/>
              <a:buFont typeface="Arial"/>
              <a:buNone/>
            </a:pPr>
            <a:r>
              <a:rPr b="1" i="0" lang="en" sz="1800" u="none" cap="none" strike="noStrike">
                <a:solidFill>
                  <a:schemeClr val="accent4"/>
                </a:solidFill>
                <a:latin typeface="Proxima Nova"/>
                <a:ea typeface="Proxima Nova"/>
                <a:cs typeface="Proxima Nova"/>
                <a:sym typeface="Proxima Nova"/>
              </a:rPr>
              <a:t>algorithmic analysis</a:t>
            </a:r>
            <a:endParaRPr b="0" i="1" sz="1400" u="none" cap="none" strike="noStrike">
              <a:solidFill>
                <a:srgbClr val="000000"/>
              </a:solidFill>
              <a:latin typeface="Proxima Nova"/>
              <a:ea typeface="Proxima Nova"/>
              <a:cs typeface="Proxima Nova"/>
              <a:sym typeface="Proxima Nova"/>
            </a:endParaRPr>
          </a:p>
        </p:txBody>
      </p:sp>
      <p:sp>
        <p:nvSpPr>
          <p:cNvPr id="1040" name="Google Shape;1040;p112"/>
          <p:cNvSpPr txBox="1"/>
          <p:nvPr/>
        </p:nvSpPr>
        <p:spPr>
          <a:xfrm flipH="1">
            <a:off x="1030185" y="4739300"/>
            <a:ext cx="1817400" cy="4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accent5"/>
              </a:buClr>
              <a:buSzPts val="1100"/>
              <a:buFont typeface="Arial"/>
              <a:buNone/>
            </a:pPr>
            <a:r>
              <a:rPr b="1" i="0" lang="en" sz="1800" u="none" cap="none" strike="noStrike">
                <a:solidFill>
                  <a:schemeClr val="accent1"/>
                </a:solidFill>
                <a:latin typeface="Proxima Nova"/>
                <a:ea typeface="Proxima Nova"/>
                <a:cs typeface="Proxima Nova"/>
                <a:sym typeface="Proxima Nova"/>
              </a:rPr>
              <a:t>testing</a:t>
            </a:r>
            <a:endParaRPr b="1" i="0" sz="1800" u="none" cap="none" strike="noStrike">
              <a:solidFill>
                <a:schemeClr val="accent1"/>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latin typeface="Proxima Nova"/>
              <a:ea typeface="Proxima Nova"/>
              <a:cs typeface="Proxima Nova"/>
              <a:sym typeface="Proxima Nova"/>
            </a:endParaRPr>
          </a:p>
        </p:txBody>
      </p:sp>
      <p:sp>
        <p:nvSpPr>
          <p:cNvPr id="1041" name="Google Shape;1041;p112"/>
          <p:cNvSpPr txBox="1"/>
          <p:nvPr/>
        </p:nvSpPr>
        <p:spPr>
          <a:xfrm flipH="1">
            <a:off x="5407675" y="4483625"/>
            <a:ext cx="2004600" cy="635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chemeClr val="accent5"/>
              </a:buClr>
              <a:buSzPts val="1100"/>
              <a:buFont typeface="Arial"/>
              <a:buNone/>
            </a:pPr>
            <a:r>
              <a:rPr b="1" i="0" lang="en" sz="1800" u="none" cap="none" strike="noStrike">
                <a:solidFill>
                  <a:srgbClr val="6AA84F"/>
                </a:solidFill>
                <a:latin typeface="Proxima Nova"/>
                <a:ea typeface="Proxima Nova"/>
                <a:cs typeface="Proxima Nova"/>
                <a:sym typeface="Proxima Nova"/>
              </a:rPr>
              <a:t>recursive problem-solving</a:t>
            </a:r>
            <a:endParaRPr b="0" i="1" sz="1400" u="none" cap="none" strike="noStrike">
              <a:solidFill>
                <a:srgbClr val="000000"/>
              </a:solidFill>
              <a:latin typeface="Proxima Nova"/>
              <a:ea typeface="Proxima Nova"/>
              <a:cs typeface="Proxima Nova"/>
              <a:sym typeface="Proxima Nova"/>
            </a:endParaRPr>
          </a:p>
        </p:txBody>
      </p:sp>
      <p:sp>
        <p:nvSpPr>
          <p:cNvPr id="1042" name="Google Shape;1042;p112"/>
          <p:cNvSpPr txBox="1"/>
          <p:nvPr>
            <p:ph idx="4294967295" type="title"/>
          </p:nvPr>
        </p:nvSpPr>
        <p:spPr>
          <a:xfrm flipH="1">
            <a:off x="365447" y="2539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Proxima Nova"/>
                <a:ea typeface="Proxima Nova"/>
                <a:cs typeface="Proxima Nova"/>
                <a:sym typeface="Proxima Nova"/>
              </a:rPr>
              <a:t>Roadmap</a:t>
            </a:r>
            <a:endParaRPr>
              <a:latin typeface="Proxima Nova"/>
              <a:ea typeface="Proxima Nova"/>
              <a:cs typeface="Proxima Nova"/>
              <a:sym typeface="Proxima Nova"/>
            </a:endParaRPr>
          </a:p>
        </p:txBody>
      </p:sp>
      <p:sp>
        <p:nvSpPr>
          <p:cNvPr id="1043" name="Google Shape;1043;p112"/>
          <p:cNvSpPr/>
          <p:nvPr/>
        </p:nvSpPr>
        <p:spPr>
          <a:xfrm flipH="1">
            <a:off x="441847" y="776914"/>
            <a:ext cx="8169025" cy="3975025"/>
          </a:xfrm>
          <a:custGeom>
            <a:rect b="b" l="l" r="r" t="t"/>
            <a:pathLst>
              <a:path extrusionOk="0" h="159001" w="326761">
                <a:moveTo>
                  <a:pt x="326761" y="23068"/>
                </a:moveTo>
                <a:cubicBezTo>
                  <a:pt x="323227" y="34679"/>
                  <a:pt x="312626" y="71911"/>
                  <a:pt x="305558" y="92736"/>
                </a:cubicBezTo>
                <a:cubicBezTo>
                  <a:pt x="298490" y="113561"/>
                  <a:pt x="294943" y="137668"/>
                  <a:pt x="284354" y="148017"/>
                </a:cubicBezTo>
                <a:cubicBezTo>
                  <a:pt x="273765" y="158366"/>
                  <a:pt x="254379" y="154327"/>
                  <a:pt x="242023" y="154832"/>
                </a:cubicBezTo>
                <a:cubicBezTo>
                  <a:pt x="229667" y="155337"/>
                  <a:pt x="220694" y="151930"/>
                  <a:pt x="210218" y="151046"/>
                </a:cubicBezTo>
                <a:cubicBezTo>
                  <a:pt x="199743" y="150163"/>
                  <a:pt x="193116" y="148332"/>
                  <a:pt x="179170" y="149531"/>
                </a:cubicBezTo>
                <a:cubicBezTo>
                  <a:pt x="165224" y="150730"/>
                  <a:pt x="138656" y="156915"/>
                  <a:pt x="126540" y="158240"/>
                </a:cubicBezTo>
                <a:cubicBezTo>
                  <a:pt x="114424" y="159565"/>
                  <a:pt x="111962" y="159061"/>
                  <a:pt x="106472" y="157483"/>
                </a:cubicBezTo>
                <a:cubicBezTo>
                  <a:pt x="100982" y="155905"/>
                  <a:pt x="94860" y="152813"/>
                  <a:pt x="93598" y="148774"/>
                </a:cubicBezTo>
                <a:cubicBezTo>
                  <a:pt x="92336" y="144735"/>
                  <a:pt x="90266" y="139308"/>
                  <a:pt x="98899" y="133250"/>
                </a:cubicBezTo>
                <a:cubicBezTo>
                  <a:pt x="107532" y="127192"/>
                  <a:pt x="132018" y="119998"/>
                  <a:pt x="145396" y="112425"/>
                </a:cubicBezTo>
                <a:cubicBezTo>
                  <a:pt x="158775" y="104852"/>
                  <a:pt x="171146" y="98542"/>
                  <a:pt x="179170" y="87814"/>
                </a:cubicBezTo>
                <a:cubicBezTo>
                  <a:pt x="187194" y="77086"/>
                  <a:pt x="192280" y="60173"/>
                  <a:pt x="193539" y="48057"/>
                </a:cubicBezTo>
                <a:cubicBezTo>
                  <a:pt x="194798" y="35941"/>
                  <a:pt x="192021" y="23067"/>
                  <a:pt x="186723" y="15116"/>
                </a:cubicBezTo>
                <a:cubicBezTo>
                  <a:pt x="181425" y="7165"/>
                  <a:pt x="172983" y="1928"/>
                  <a:pt x="161753" y="350"/>
                </a:cubicBezTo>
                <a:cubicBezTo>
                  <a:pt x="150524" y="-1228"/>
                  <a:pt x="130831" y="2874"/>
                  <a:pt x="119346" y="5650"/>
                </a:cubicBezTo>
                <a:cubicBezTo>
                  <a:pt x="107861" y="8427"/>
                  <a:pt x="98710" y="11708"/>
                  <a:pt x="92841" y="17009"/>
                </a:cubicBezTo>
                <a:cubicBezTo>
                  <a:pt x="86972" y="22310"/>
                  <a:pt x="80927" y="29505"/>
                  <a:pt x="84133" y="37456"/>
                </a:cubicBezTo>
                <a:cubicBezTo>
                  <a:pt x="87339" y="45407"/>
                  <a:pt x="108113" y="54368"/>
                  <a:pt x="112076" y="64717"/>
                </a:cubicBezTo>
                <a:cubicBezTo>
                  <a:pt x="116039" y="75066"/>
                  <a:pt x="114790" y="93557"/>
                  <a:pt x="107911" y="99552"/>
                </a:cubicBezTo>
                <a:cubicBezTo>
                  <a:pt x="101033" y="105547"/>
                  <a:pt x="82543" y="100498"/>
                  <a:pt x="70805" y="100687"/>
                </a:cubicBezTo>
                <a:cubicBezTo>
                  <a:pt x="59067" y="100876"/>
                  <a:pt x="46699" y="99677"/>
                  <a:pt x="37485" y="100687"/>
                </a:cubicBezTo>
                <a:cubicBezTo>
                  <a:pt x="28272" y="101697"/>
                  <a:pt x="21077" y="103528"/>
                  <a:pt x="15524" y="106746"/>
                </a:cubicBezTo>
                <a:cubicBezTo>
                  <a:pt x="9971" y="109965"/>
                  <a:pt x="6752" y="114697"/>
                  <a:pt x="4165" y="119998"/>
                </a:cubicBezTo>
                <a:cubicBezTo>
                  <a:pt x="1578" y="125299"/>
                  <a:pt x="694" y="135459"/>
                  <a:pt x="0" y="138551"/>
                </a:cubicBezTo>
              </a:path>
            </a:pathLst>
          </a:cu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112"/>
          <p:cNvSpPr txBox="1"/>
          <p:nvPr/>
        </p:nvSpPr>
        <p:spPr>
          <a:xfrm flipH="1">
            <a:off x="6816047" y="4084225"/>
            <a:ext cx="2387700" cy="4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dk1"/>
                </a:solidFill>
                <a:latin typeface="Caveat"/>
                <a:ea typeface="Caveat"/>
                <a:cs typeface="Caveat"/>
                <a:sym typeface="Caveat"/>
              </a:rPr>
              <a:t>Life after CS106B!</a:t>
            </a:r>
            <a:endParaRPr b="1" i="0" sz="2400" u="none" cap="none" strike="noStrike">
              <a:solidFill>
                <a:schemeClr val="dk1"/>
              </a:solidFill>
              <a:latin typeface="Caveat"/>
              <a:ea typeface="Caveat"/>
              <a:cs typeface="Caveat"/>
              <a:sym typeface="Caveat"/>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Caveat"/>
              <a:ea typeface="Caveat"/>
              <a:cs typeface="Caveat"/>
              <a:sym typeface="Caveat"/>
            </a:endParaRPr>
          </a:p>
        </p:txBody>
      </p:sp>
      <p:sp>
        <p:nvSpPr>
          <p:cNvPr id="1045" name="Google Shape;1045;p112"/>
          <p:cNvSpPr/>
          <p:nvPr/>
        </p:nvSpPr>
        <p:spPr>
          <a:xfrm flipH="1">
            <a:off x="704109" y="2421696"/>
            <a:ext cx="135600" cy="135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112"/>
          <p:cNvSpPr/>
          <p:nvPr/>
        </p:nvSpPr>
        <p:spPr>
          <a:xfrm flipH="1">
            <a:off x="1829584" y="4575294"/>
            <a:ext cx="135600" cy="135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112"/>
          <p:cNvSpPr/>
          <p:nvPr/>
        </p:nvSpPr>
        <p:spPr>
          <a:xfrm flipH="1">
            <a:off x="3854325" y="4420685"/>
            <a:ext cx="135600" cy="135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112"/>
          <p:cNvSpPr/>
          <p:nvPr/>
        </p:nvSpPr>
        <p:spPr>
          <a:xfrm flipH="1">
            <a:off x="6034100" y="4584410"/>
            <a:ext cx="135600" cy="135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112"/>
          <p:cNvSpPr/>
          <p:nvPr/>
        </p:nvSpPr>
        <p:spPr>
          <a:xfrm flipH="1" rot="7284166">
            <a:off x="5826743" y="4401909"/>
            <a:ext cx="517032" cy="384435"/>
          </a:xfrm>
          <a:prstGeom prst="ellipse">
            <a:avLst/>
          </a:prstGeom>
          <a:solidFill>
            <a:srgbClr val="93C47D">
              <a:alpha val="7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112"/>
          <p:cNvSpPr txBox="1"/>
          <p:nvPr/>
        </p:nvSpPr>
        <p:spPr>
          <a:xfrm flipH="1" rot="-2190">
            <a:off x="3757119" y="3728267"/>
            <a:ext cx="2354700" cy="30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A61C00"/>
                </a:solidFill>
                <a:latin typeface="Proxima Nova"/>
                <a:ea typeface="Proxima Nova"/>
                <a:cs typeface="Proxima Nova"/>
                <a:sym typeface="Proxima Nova"/>
              </a:rPr>
              <a:t>Diagnostic</a:t>
            </a:r>
            <a:endParaRPr b="1" i="0" sz="1800" u="none" cap="none" strike="noStrike">
              <a:solidFill>
                <a:srgbClr val="A61C00"/>
              </a:solidFill>
              <a:latin typeface="Proxima Nova"/>
              <a:ea typeface="Proxima Nova"/>
              <a:cs typeface="Proxima Nova"/>
              <a:sym typeface="Proxima Nova"/>
            </a:endParaRPr>
          </a:p>
        </p:txBody>
      </p:sp>
      <p:sp>
        <p:nvSpPr>
          <p:cNvPr id="1051" name="Google Shape;1051;p112"/>
          <p:cNvSpPr/>
          <p:nvPr/>
        </p:nvSpPr>
        <p:spPr>
          <a:xfrm flipH="1">
            <a:off x="4271334" y="776919"/>
            <a:ext cx="135600" cy="135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112"/>
          <p:cNvSpPr/>
          <p:nvPr/>
        </p:nvSpPr>
        <p:spPr>
          <a:xfrm flipH="1">
            <a:off x="6305534" y="1819119"/>
            <a:ext cx="135600" cy="135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112"/>
          <p:cNvSpPr/>
          <p:nvPr/>
        </p:nvSpPr>
        <p:spPr>
          <a:xfrm flipH="1">
            <a:off x="5744409" y="2340694"/>
            <a:ext cx="135600" cy="135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112"/>
          <p:cNvSpPr/>
          <p:nvPr/>
        </p:nvSpPr>
        <p:spPr>
          <a:xfrm flipH="1">
            <a:off x="5828659" y="3161381"/>
            <a:ext cx="135600" cy="135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112"/>
          <p:cNvSpPr/>
          <p:nvPr/>
        </p:nvSpPr>
        <p:spPr>
          <a:xfrm flipH="1">
            <a:off x="8224509" y="3436156"/>
            <a:ext cx="135600" cy="135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112"/>
          <p:cNvSpPr txBox="1"/>
          <p:nvPr/>
        </p:nvSpPr>
        <p:spPr>
          <a:xfrm flipH="1" rot="2240">
            <a:off x="6793075" y="3360932"/>
            <a:ext cx="1381200" cy="39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6FA8DC"/>
                </a:solidFill>
                <a:latin typeface="Proxima Nova"/>
                <a:ea typeface="Proxima Nova"/>
                <a:cs typeface="Proxima Nova"/>
                <a:sym typeface="Proxima Nova"/>
              </a:rPr>
              <a:t>real-world algorithms</a:t>
            </a:r>
            <a:endParaRPr b="1" i="0" sz="1800" u="none" cap="none" strike="noStrike">
              <a:solidFill>
                <a:srgbClr val="6FA8DC"/>
              </a:solidFill>
              <a:latin typeface="Proxima Nova"/>
              <a:ea typeface="Proxima Nova"/>
              <a:cs typeface="Proxima Nova"/>
              <a:sym typeface="Proxima Nova"/>
            </a:endParaRPr>
          </a:p>
        </p:txBody>
      </p:sp>
      <p:sp>
        <p:nvSpPr>
          <p:cNvPr id="1057" name="Google Shape;1057;p112"/>
          <p:cNvSpPr/>
          <p:nvPr/>
        </p:nvSpPr>
        <p:spPr>
          <a:xfrm flipH="1">
            <a:off x="526959" y="1819121"/>
            <a:ext cx="135600" cy="135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112"/>
          <p:cNvSpPr/>
          <p:nvPr/>
        </p:nvSpPr>
        <p:spPr>
          <a:xfrm flipH="1">
            <a:off x="894609" y="3025771"/>
            <a:ext cx="135600" cy="135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112"/>
          <p:cNvSpPr/>
          <p:nvPr/>
        </p:nvSpPr>
        <p:spPr>
          <a:xfrm flipH="1" rot="-1020427">
            <a:off x="372135" y="1737184"/>
            <a:ext cx="700536" cy="1516933"/>
          </a:xfrm>
          <a:prstGeom prst="ellipse">
            <a:avLst/>
          </a:prstGeom>
          <a:solidFill>
            <a:srgbClr val="A61C00">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112"/>
          <p:cNvSpPr/>
          <p:nvPr/>
        </p:nvSpPr>
        <p:spPr>
          <a:xfrm flipH="1" rot="532911">
            <a:off x="1454359" y="4216787"/>
            <a:ext cx="886024" cy="641568"/>
          </a:xfrm>
          <a:prstGeom prst="ellipse">
            <a:avLst/>
          </a:prstGeom>
          <a:solidFill>
            <a:srgbClr val="F2AD41">
              <a:alpha val="5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112"/>
          <p:cNvSpPr/>
          <p:nvPr/>
        </p:nvSpPr>
        <p:spPr>
          <a:xfrm flipH="1" rot="5241717">
            <a:off x="3795331" y="4120024"/>
            <a:ext cx="351973" cy="736926"/>
          </a:xfrm>
          <a:prstGeom prst="ellipse">
            <a:avLst/>
          </a:prstGeom>
          <a:solidFill>
            <a:srgbClr val="938A80">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112"/>
          <p:cNvSpPr/>
          <p:nvPr/>
        </p:nvSpPr>
        <p:spPr>
          <a:xfrm flipH="1" rot="5402406">
            <a:off x="4185959" y="272025"/>
            <a:ext cx="428700" cy="1286100"/>
          </a:xfrm>
          <a:prstGeom prst="ellipse">
            <a:avLst/>
          </a:prstGeom>
          <a:solidFill>
            <a:srgbClr val="76A5AF">
              <a:alpha val="6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112"/>
          <p:cNvSpPr/>
          <p:nvPr/>
        </p:nvSpPr>
        <p:spPr>
          <a:xfrm flipH="1" rot="1021451">
            <a:off x="5594322" y="1384265"/>
            <a:ext cx="917086" cy="2052175"/>
          </a:xfrm>
          <a:prstGeom prst="ellipse">
            <a:avLst/>
          </a:prstGeom>
          <a:solidFill>
            <a:srgbClr val="5A1E50">
              <a:alpha val="6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112"/>
          <p:cNvSpPr/>
          <p:nvPr/>
        </p:nvSpPr>
        <p:spPr>
          <a:xfrm flipH="1" rot="938434">
            <a:off x="8094783" y="3343556"/>
            <a:ext cx="395027" cy="320764"/>
          </a:xfrm>
          <a:prstGeom prst="ellipse">
            <a:avLst/>
          </a:prstGeom>
          <a:solidFill>
            <a:srgbClr val="9FC5E8">
              <a:alpha val="7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112"/>
          <p:cNvSpPr txBox="1"/>
          <p:nvPr/>
        </p:nvSpPr>
        <p:spPr>
          <a:xfrm>
            <a:off x="365450" y="4380150"/>
            <a:ext cx="976200" cy="52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D9D9D9"/>
                </a:solidFill>
                <a:latin typeface="Proxima Nova"/>
                <a:ea typeface="Proxima Nova"/>
                <a:cs typeface="Proxima Nova"/>
                <a:sym typeface="Proxima Nova"/>
              </a:rPr>
              <a:t>Core Tools</a:t>
            </a:r>
            <a:endParaRPr b="0" i="0" sz="1800" u="none" cap="none" strike="noStrike">
              <a:solidFill>
                <a:srgbClr val="D9D9D9"/>
              </a:solidFill>
              <a:latin typeface="Proxima Nova"/>
              <a:ea typeface="Proxima Nova"/>
              <a:cs typeface="Proxima Nova"/>
              <a:sym typeface="Proxima Nova"/>
            </a:endParaRPr>
          </a:p>
        </p:txBody>
      </p:sp>
      <p:sp>
        <p:nvSpPr>
          <p:cNvPr id="1066" name="Google Shape;1066;p112"/>
          <p:cNvSpPr txBox="1"/>
          <p:nvPr/>
        </p:nvSpPr>
        <p:spPr>
          <a:xfrm>
            <a:off x="704100" y="1376425"/>
            <a:ext cx="3643500" cy="52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D9D9D9"/>
                </a:solidFill>
                <a:latin typeface="Proxima Nova"/>
                <a:ea typeface="Proxima Nova"/>
                <a:cs typeface="Proxima Nova"/>
                <a:sym typeface="Proxima Nova"/>
              </a:rPr>
              <a:t>User/client</a:t>
            </a:r>
            <a:endParaRPr b="0" i="0" sz="1800" u="none" cap="none" strike="noStrike">
              <a:solidFill>
                <a:srgbClr val="D9D9D9"/>
              </a:solidFill>
              <a:latin typeface="Proxima Nova"/>
              <a:ea typeface="Proxima Nova"/>
              <a:cs typeface="Proxima Nova"/>
              <a:sym typeface="Proxima Nova"/>
            </a:endParaRPr>
          </a:p>
        </p:txBody>
      </p:sp>
      <p:sp>
        <p:nvSpPr>
          <p:cNvPr id="1067" name="Google Shape;1067;p112"/>
          <p:cNvSpPr txBox="1"/>
          <p:nvPr/>
        </p:nvSpPr>
        <p:spPr>
          <a:xfrm>
            <a:off x="6516350" y="1213225"/>
            <a:ext cx="2134500" cy="52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D9D9D9"/>
                </a:solidFill>
                <a:latin typeface="Proxima Nova"/>
                <a:ea typeface="Proxima Nova"/>
                <a:cs typeface="Proxima Nova"/>
                <a:sym typeface="Proxima Nova"/>
              </a:rPr>
              <a:t>Implementation</a:t>
            </a:r>
            <a:endParaRPr b="0" i="0" sz="1800" u="none" cap="none" strike="noStrike">
              <a:solidFill>
                <a:srgbClr val="D9D9D9"/>
              </a:solidFill>
              <a:latin typeface="Proxima Nova"/>
              <a:ea typeface="Proxima Nova"/>
              <a:cs typeface="Proxima Nova"/>
              <a:sym typeface="Proxima Nova"/>
            </a:endParaRPr>
          </a:p>
        </p:txBody>
      </p:sp>
      <p:sp>
        <p:nvSpPr>
          <p:cNvPr id="1068" name="Google Shape;1068;p112"/>
          <p:cNvSpPr/>
          <p:nvPr/>
        </p:nvSpPr>
        <p:spPr>
          <a:xfrm>
            <a:off x="-11550" y="-6300"/>
            <a:ext cx="9167100" cy="5156100"/>
          </a:xfrm>
          <a:prstGeom prst="rect">
            <a:avLst/>
          </a:prstGeom>
          <a:solidFill>
            <a:srgbClr val="000000">
              <a:alpha val="48627"/>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112"/>
          <p:cNvSpPr txBox="1"/>
          <p:nvPr/>
        </p:nvSpPr>
        <p:spPr>
          <a:xfrm flipH="1" rot="1752">
            <a:off x="-310800" y="903986"/>
            <a:ext cx="2355000" cy="39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6FA8DC"/>
                </a:solidFill>
                <a:latin typeface="Proxima Nova"/>
                <a:ea typeface="Proxima Nova"/>
                <a:cs typeface="Proxima Nova"/>
                <a:sym typeface="Proxima Nova"/>
              </a:rPr>
              <a:t>C++ basics</a:t>
            </a:r>
            <a:endParaRPr b="1" i="0" sz="1800" u="none" cap="none" strike="noStrike">
              <a:solidFill>
                <a:srgbClr val="6FA8DC"/>
              </a:solidFill>
              <a:latin typeface="Proxima Nova"/>
              <a:ea typeface="Proxima Nova"/>
              <a:cs typeface="Proxima Nova"/>
              <a:sym typeface="Proxima Nova"/>
            </a:endParaRPr>
          </a:p>
        </p:txBody>
      </p:sp>
      <p:sp>
        <p:nvSpPr>
          <p:cNvPr id="1070" name="Google Shape;1070;p112"/>
          <p:cNvSpPr/>
          <p:nvPr/>
        </p:nvSpPr>
        <p:spPr>
          <a:xfrm flipH="1" rot="938434">
            <a:off x="272283" y="1260281"/>
            <a:ext cx="395027" cy="320764"/>
          </a:xfrm>
          <a:prstGeom prst="ellipse">
            <a:avLst/>
          </a:prstGeom>
          <a:solidFill>
            <a:srgbClr val="9FC5E8">
              <a:alpha val="7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112"/>
          <p:cNvSpPr/>
          <p:nvPr/>
        </p:nvSpPr>
        <p:spPr>
          <a:xfrm>
            <a:off x="1517688" y="1365900"/>
            <a:ext cx="6108600" cy="2411700"/>
          </a:xfrm>
          <a:prstGeom prst="roundRect">
            <a:avLst>
              <a:gd fmla="val 16667" name="adj"/>
            </a:avLst>
          </a:prstGeom>
          <a:solidFill>
            <a:srgbClr val="5A1E50">
              <a:alpha val="87843"/>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chemeClr val="lt1"/>
                </a:solidFill>
                <a:latin typeface="Proxima Nova Semibold"/>
                <a:ea typeface="Proxima Nova Semibold"/>
                <a:cs typeface="Proxima Nova Semibold"/>
                <a:sym typeface="Proxima Nova Semibold"/>
              </a:rPr>
              <a:t>We’re excited to go on this journey with you!</a:t>
            </a:r>
            <a:endParaRPr b="0" i="0" sz="36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a:t>Why take CS106B?</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8"/>
          <p:cNvSpPr txBox="1"/>
          <p:nvPr>
            <p:ph type="title"/>
          </p:nvPr>
        </p:nvSpPr>
        <p:spPr>
          <a:xfrm>
            <a:off x="311700" y="821542"/>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What CS106B </a:t>
            </a:r>
            <a:r>
              <a:rPr i="1" lang="en"/>
              <a:t>is</a:t>
            </a:r>
            <a:endParaRPr i="1"/>
          </a:p>
        </p:txBody>
      </p:sp>
      <p:sp>
        <p:nvSpPr>
          <p:cNvPr id="139" name="Google Shape;139;p18"/>
          <p:cNvSpPr txBox="1"/>
          <p:nvPr>
            <p:ph idx="1" type="body"/>
          </p:nvPr>
        </p:nvSpPr>
        <p:spPr>
          <a:xfrm>
            <a:off x="311700" y="1528992"/>
            <a:ext cx="8520600" cy="3416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Char char="●"/>
            </a:pPr>
            <a:r>
              <a:rPr lang="en" sz="2000"/>
              <a:t>Logical follow-up course to an introductory CS class</a:t>
            </a:r>
            <a:br>
              <a:rPr lang="en" sz="2000"/>
            </a:br>
            <a:endParaRPr sz="2000"/>
          </a:p>
          <a:p>
            <a:pPr indent="-355600" lvl="0" marL="457200" rtl="0" algn="l">
              <a:lnSpc>
                <a:spcPct val="115000"/>
              </a:lnSpc>
              <a:spcBef>
                <a:spcPts val="0"/>
              </a:spcBef>
              <a:spcAft>
                <a:spcPts val="0"/>
              </a:spcAft>
              <a:buSzPts val="2000"/>
              <a:buChar char="●"/>
            </a:pPr>
            <a:r>
              <a:rPr lang="en" sz="2000"/>
              <a:t>Practice with computational thinking skills through basic C++ coding</a:t>
            </a:r>
            <a:br>
              <a:rPr lang="en" sz="2000"/>
            </a:br>
            <a:endParaRPr sz="2000"/>
          </a:p>
          <a:p>
            <a:pPr indent="-355600" lvl="0" marL="457200" rtl="0" algn="l">
              <a:lnSpc>
                <a:spcPct val="115000"/>
              </a:lnSpc>
              <a:spcBef>
                <a:spcPts val="0"/>
              </a:spcBef>
              <a:spcAft>
                <a:spcPts val="0"/>
              </a:spcAft>
              <a:buSzPts val="2000"/>
              <a:buChar char="●"/>
            </a:pPr>
            <a:r>
              <a:rPr lang="en" sz="2000"/>
              <a:t>Survey of data structures and algorithms </a:t>
            </a:r>
            <a:endParaRPr/>
          </a:p>
          <a:p>
            <a:pPr indent="0" lvl="0" marL="101600" rtl="0" algn="l">
              <a:lnSpc>
                <a:spcPct val="115000"/>
              </a:lnSpc>
              <a:spcBef>
                <a:spcPts val="0"/>
              </a:spcBef>
              <a:spcAft>
                <a:spcPts val="0"/>
              </a:spcAft>
              <a:buSzPts val="2000"/>
              <a:buNone/>
            </a:pPr>
            <a:r>
              <a:t/>
            </a:r>
            <a:endParaRPr sz="2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9"/>
          <p:cNvSpPr txBox="1"/>
          <p:nvPr>
            <p:ph type="title"/>
          </p:nvPr>
        </p:nvSpPr>
        <p:spPr>
          <a:xfrm>
            <a:off x="311700" y="1153238"/>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What CS106B </a:t>
            </a:r>
            <a:r>
              <a:rPr i="1" lang="en"/>
              <a:t>is not</a:t>
            </a:r>
            <a:endParaRPr i="1"/>
          </a:p>
        </p:txBody>
      </p:sp>
      <p:sp>
        <p:nvSpPr>
          <p:cNvPr id="145" name="Google Shape;145;p19"/>
          <p:cNvSpPr txBox="1"/>
          <p:nvPr>
            <p:ph idx="1" type="body"/>
          </p:nvPr>
        </p:nvSpPr>
        <p:spPr>
          <a:xfrm>
            <a:off x="311700" y="1860688"/>
            <a:ext cx="8520600" cy="34164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2000"/>
              <a:buNone/>
            </a:pPr>
            <a:r>
              <a:t/>
            </a:r>
            <a:endParaRPr sz="2000"/>
          </a:p>
          <a:p>
            <a:pPr indent="-355600" lvl="0" marL="457200" rtl="0" algn="l">
              <a:lnSpc>
                <a:spcPct val="115000"/>
              </a:lnSpc>
              <a:spcBef>
                <a:spcPts val="0"/>
              </a:spcBef>
              <a:spcAft>
                <a:spcPts val="0"/>
              </a:spcAft>
              <a:buSzPts val="2000"/>
              <a:buChar char="●"/>
            </a:pPr>
            <a:r>
              <a:rPr lang="en" sz="2000"/>
              <a:t>A course to teach you how to program from scratch</a:t>
            </a:r>
            <a:br>
              <a:rPr lang="en" sz="2000"/>
            </a:br>
            <a:endParaRPr sz="2000"/>
          </a:p>
          <a:p>
            <a:pPr indent="-355600" lvl="0" marL="457200" rtl="0" algn="l">
              <a:lnSpc>
                <a:spcPct val="115000"/>
              </a:lnSpc>
              <a:spcBef>
                <a:spcPts val="0"/>
              </a:spcBef>
              <a:spcAft>
                <a:spcPts val="0"/>
              </a:spcAft>
              <a:buSzPts val="2000"/>
              <a:buChar char="●"/>
            </a:pPr>
            <a:r>
              <a:rPr lang="en" sz="2000"/>
              <a:t>A course that will teach you the specifics of the C++ language</a:t>
            </a:r>
            <a:endParaRPr sz="2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0"/>
          <p:cNvSpPr txBox="1"/>
          <p:nvPr>
            <p:ph idx="4294967295" type="body"/>
          </p:nvPr>
        </p:nvSpPr>
        <p:spPr>
          <a:xfrm>
            <a:off x="321713" y="266758"/>
            <a:ext cx="2176500" cy="3886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551"/>
              <a:buFont typeface="Noto Sans Symbols"/>
              <a:buChar char="●"/>
            </a:pPr>
            <a:r>
              <a:rPr lang="en" sz="1224"/>
              <a:t>Aero/Astro</a:t>
            </a:r>
            <a:endParaRPr/>
          </a:p>
          <a:p>
            <a:pPr indent="-342900" lvl="0" marL="457200" rtl="0" algn="l">
              <a:lnSpc>
                <a:spcPct val="115000"/>
              </a:lnSpc>
              <a:spcBef>
                <a:spcPts val="391"/>
              </a:spcBef>
              <a:spcAft>
                <a:spcPts val="0"/>
              </a:spcAft>
              <a:buSzPts val="551"/>
              <a:buFont typeface="Noto Sans Symbols"/>
              <a:buChar char="●"/>
            </a:pPr>
            <a:r>
              <a:rPr lang="en" sz="1224"/>
              <a:t>African / Afro-American Studies</a:t>
            </a:r>
            <a:endParaRPr/>
          </a:p>
          <a:p>
            <a:pPr indent="-342900" lvl="0" marL="457200" rtl="0" algn="l">
              <a:lnSpc>
                <a:spcPct val="115000"/>
              </a:lnSpc>
              <a:spcBef>
                <a:spcPts val="391"/>
              </a:spcBef>
              <a:spcAft>
                <a:spcPts val="0"/>
              </a:spcAft>
              <a:buSzPts val="551"/>
              <a:buFont typeface="Noto Sans Symbols"/>
              <a:buChar char="●"/>
            </a:pPr>
            <a:r>
              <a:rPr lang="en" sz="1224"/>
              <a:t>Bioengineering</a:t>
            </a:r>
            <a:endParaRPr/>
          </a:p>
          <a:p>
            <a:pPr indent="-342900" lvl="0" marL="457200" rtl="0" algn="l">
              <a:lnSpc>
                <a:spcPct val="115000"/>
              </a:lnSpc>
              <a:spcBef>
                <a:spcPts val="391"/>
              </a:spcBef>
              <a:spcAft>
                <a:spcPts val="0"/>
              </a:spcAft>
              <a:buSzPts val="551"/>
              <a:buFont typeface="Noto Sans Symbols"/>
              <a:buChar char="●"/>
            </a:pPr>
            <a:r>
              <a:rPr lang="en" sz="1224"/>
              <a:t>Biology</a:t>
            </a:r>
            <a:endParaRPr/>
          </a:p>
          <a:p>
            <a:pPr indent="-342900" lvl="0" marL="457200" rtl="0" algn="l">
              <a:lnSpc>
                <a:spcPct val="115000"/>
              </a:lnSpc>
              <a:spcBef>
                <a:spcPts val="391"/>
              </a:spcBef>
              <a:spcAft>
                <a:spcPts val="0"/>
              </a:spcAft>
              <a:buSzPts val="551"/>
              <a:buFont typeface="Noto Sans Symbols"/>
              <a:buChar char="●"/>
            </a:pPr>
            <a:r>
              <a:rPr lang="en" sz="1224"/>
              <a:t>Business</a:t>
            </a:r>
            <a:endParaRPr/>
          </a:p>
          <a:p>
            <a:pPr indent="-342900" lvl="0" marL="457200" rtl="0" algn="l">
              <a:lnSpc>
                <a:spcPct val="115000"/>
              </a:lnSpc>
              <a:spcBef>
                <a:spcPts val="391"/>
              </a:spcBef>
              <a:spcAft>
                <a:spcPts val="0"/>
              </a:spcAft>
              <a:buSzPts val="551"/>
              <a:buFont typeface="Noto Sans Symbols"/>
              <a:buChar char="●"/>
            </a:pPr>
            <a:r>
              <a:rPr lang="en" sz="1224"/>
              <a:t>Chemical Engineering</a:t>
            </a:r>
            <a:endParaRPr/>
          </a:p>
          <a:p>
            <a:pPr indent="-342900" lvl="0" marL="457200" rtl="0" algn="l">
              <a:lnSpc>
                <a:spcPct val="115000"/>
              </a:lnSpc>
              <a:spcBef>
                <a:spcPts val="391"/>
              </a:spcBef>
              <a:spcAft>
                <a:spcPts val="0"/>
              </a:spcAft>
              <a:buSzPts val="551"/>
              <a:buFont typeface="Noto Sans Symbols"/>
              <a:buChar char="●"/>
            </a:pPr>
            <a:r>
              <a:rPr lang="en" sz="1224"/>
              <a:t>Chemistry</a:t>
            </a:r>
            <a:endParaRPr/>
          </a:p>
          <a:p>
            <a:pPr indent="-342900" lvl="0" marL="457200" rtl="0" algn="l">
              <a:lnSpc>
                <a:spcPct val="115000"/>
              </a:lnSpc>
              <a:spcBef>
                <a:spcPts val="391"/>
              </a:spcBef>
              <a:spcAft>
                <a:spcPts val="0"/>
              </a:spcAft>
              <a:buSzPts val="551"/>
              <a:buFont typeface="Noto Sans Symbols"/>
              <a:buChar char="●"/>
            </a:pPr>
            <a:r>
              <a:rPr lang="en" sz="1224"/>
              <a:t>Civil and Environmental Engineering</a:t>
            </a:r>
            <a:endParaRPr/>
          </a:p>
          <a:p>
            <a:pPr indent="-342900" lvl="0" marL="457200" rtl="0" algn="l">
              <a:lnSpc>
                <a:spcPct val="115000"/>
              </a:lnSpc>
              <a:spcBef>
                <a:spcPts val="391"/>
              </a:spcBef>
              <a:spcAft>
                <a:spcPts val="0"/>
              </a:spcAft>
              <a:buSzPts val="551"/>
              <a:buFont typeface="Noto Sans Symbols"/>
              <a:buChar char="●"/>
            </a:pPr>
            <a:r>
              <a:rPr lang="en" sz="1224"/>
              <a:t>Classics</a:t>
            </a:r>
            <a:endParaRPr/>
          </a:p>
          <a:p>
            <a:pPr indent="-342900" lvl="0" marL="457200" rtl="0" algn="l">
              <a:lnSpc>
                <a:spcPct val="115000"/>
              </a:lnSpc>
              <a:spcBef>
                <a:spcPts val="391"/>
              </a:spcBef>
              <a:spcAft>
                <a:spcPts val="0"/>
              </a:spcAft>
              <a:buSzPts val="551"/>
              <a:buFont typeface="Noto Sans Symbols"/>
              <a:buChar char="●"/>
            </a:pPr>
            <a:r>
              <a:rPr lang="en" sz="1224"/>
              <a:t>Computer Science</a:t>
            </a:r>
            <a:endParaRPr/>
          </a:p>
          <a:p>
            <a:pPr indent="-342900" lvl="0" marL="457200" rtl="0" algn="l">
              <a:lnSpc>
                <a:spcPct val="115000"/>
              </a:lnSpc>
              <a:spcBef>
                <a:spcPts val="391"/>
              </a:spcBef>
              <a:spcAft>
                <a:spcPts val="0"/>
              </a:spcAft>
              <a:buSzPts val="551"/>
              <a:buFont typeface="Noto Sans Symbols"/>
              <a:buChar char="●"/>
            </a:pPr>
            <a:r>
              <a:rPr lang="en" sz="1224"/>
              <a:t>Creative Writing</a:t>
            </a:r>
            <a:endParaRPr/>
          </a:p>
          <a:p>
            <a:pPr indent="-342900" lvl="0" marL="457200" rtl="0" algn="l">
              <a:lnSpc>
                <a:spcPct val="115000"/>
              </a:lnSpc>
              <a:spcBef>
                <a:spcPts val="391"/>
              </a:spcBef>
              <a:spcAft>
                <a:spcPts val="0"/>
              </a:spcAft>
              <a:buSzPts val="551"/>
              <a:buFont typeface="Noto Sans Symbols"/>
              <a:buChar char="●"/>
            </a:pPr>
            <a:r>
              <a:rPr lang="en" sz="1224"/>
              <a:t>Earth Systems</a:t>
            </a:r>
            <a:endParaRPr/>
          </a:p>
          <a:p>
            <a:pPr indent="-342900" lvl="0" marL="457200" rtl="0" algn="l">
              <a:lnSpc>
                <a:spcPct val="115000"/>
              </a:lnSpc>
              <a:spcBef>
                <a:spcPts val="391"/>
              </a:spcBef>
              <a:spcAft>
                <a:spcPts val="0"/>
              </a:spcAft>
              <a:buSzPts val="551"/>
              <a:buFont typeface="Noto Sans Symbols"/>
              <a:buChar char="●"/>
            </a:pPr>
            <a:r>
              <a:rPr lang="en" sz="1224"/>
              <a:t>Economics</a:t>
            </a:r>
            <a:endParaRPr/>
          </a:p>
          <a:p>
            <a:pPr indent="-342900" lvl="0" marL="457200" rtl="0" algn="l">
              <a:lnSpc>
                <a:spcPct val="115000"/>
              </a:lnSpc>
              <a:spcBef>
                <a:spcPts val="391"/>
              </a:spcBef>
              <a:spcAft>
                <a:spcPts val="0"/>
              </a:spcAft>
              <a:buSzPts val="551"/>
              <a:buFont typeface="Noto Sans Symbols"/>
              <a:buChar char="●"/>
            </a:pPr>
            <a:r>
              <a:rPr lang="en" sz="1224"/>
              <a:t>Education</a:t>
            </a:r>
            <a:endParaRPr/>
          </a:p>
          <a:p>
            <a:pPr indent="-342900" lvl="0" marL="457200" rtl="0" algn="l">
              <a:lnSpc>
                <a:spcPct val="115000"/>
              </a:lnSpc>
              <a:spcBef>
                <a:spcPts val="391"/>
              </a:spcBef>
              <a:spcAft>
                <a:spcPts val="391"/>
              </a:spcAft>
              <a:buSzPts val="551"/>
              <a:buFont typeface="Noto Sans Symbols"/>
              <a:buChar char="●"/>
            </a:pPr>
            <a:r>
              <a:rPr lang="en" sz="1224"/>
              <a:t>Electrical Engineering</a:t>
            </a:r>
            <a:endParaRPr/>
          </a:p>
        </p:txBody>
      </p:sp>
      <p:sp>
        <p:nvSpPr>
          <p:cNvPr id="152" name="Google Shape;152;p20"/>
          <p:cNvSpPr txBox="1"/>
          <p:nvPr>
            <p:ph idx="4294967295" type="body"/>
          </p:nvPr>
        </p:nvSpPr>
        <p:spPr>
          <a:xfrm>
            <a:off x="4676860" y="266758"/>
            <a:ext cx="2176500" cy="4053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551"/>
              <a:buFont typeface="Noto Sans Symbols"/>
              <a:buChar char="●"/>
            </a:pPr>
            <a:r>
              <a:rPr lang="en" sz="1224"/>
              <a:t>Materials Science and Engineering</a:t>
            </a:r>
            <a:endParaRPr/>
          </a:p>
          <a:p>
            <a:pPr indent="-342900" lvl="0" marL="457200" rtl="0" algn="l">
              <a:lnSpc>
                <a:spcPct val="115000"/>
              </a:lnSpc>
              <a:spcBef>
                <a:spcPts val="391"/>
              </a:spcBef>
              <a:spcAft>
                <a:spcPts val="0"/>
              </a:spcAft>
              <a:buSzPts val="551"/>
              <a:buFont typeface="Noto Sans Symbols"/>
              <a:buChar char="●"/>
            </a:pPr>
            <a:r>
              <a:rPr lang="en" sz="1224"/>
              <a:t>Mathematical and Computational Science</a:t>
            </a:r>
            <a:endParaRPr/>
          </a:p>
          <a:p>
            <a:pPr indent="-342900" lvl="0" marL="457200" rtl="0" algn="l">
              <a:lnSpc>
                <a:spcPct val="115000"/>
              </a:lnSpc>
              <a:spcBef>
                <a:spcPts val="391"/>
              </a:spcBef>
              <a:spcAft>
                <a:spcPts val="0"/>
              </a:spcAft>
              <a:buSzPts val="551"/>
              <a:buFont typeface="Noto Sans Symbols"/>
              <a:buChar char="●"/>
            </a:pPr>
            <a:r>
              <a:rPr lang="en" sz="1224"/>
              <a:t>Mathematics</a:t>
            </a:r>
            <a:endParaRPr/>
          </a:p>
          <a:p>
            <a:pPr indent="-342900" lvl="0" marL="457200" rtl="0" algn="l">
              <a:lnSpc>
                <a:spcPct val="115000"/>
              </a:lnSpc>
              <a:spcBef>
                <a:spcPts val="391"/>
              </a:spcBef>
              <a:spcAft>
                <a:spcPts val="0"/>
              </a:spcAft>
              <a:buSzPts val="551"/>
              <a:buFont typeface="Noto Sans Symbols"/>
              <a:buChar char="●"/>
            </a:pPr>
            <a:r>
              <a:rPr lang="en" sz="1224"/>
              <a:t>Mechanical Engineering</a:t>
            </a:r>
            <a:endParaRPr/>
          </a:p>
          <a:p>
            <a:pPr indent="-342900" lvl="0" marL="457200" rtl="0" algn="l">
              <a:lnSpc>
                <a:spcPct val="115000"/>
              </a:lnSpc>
              <a:spcBef>
                <a:spcPts val="391"/>
              </a:spcBef>
              <a:spcAft>
                <a:spcPts val="0"/>
              </a:spcAft>
              <a:buSzPts val="551"/>
              <a:buFont typeface="Noto Sans Symbols"/>
              <a:buChar char="●"/>
            </a:pPr>
            <a:r>
              <a:rPr lang="en" sz="1224"/>
              <a:t>Music</a:t>
            </a:r>
            <a:endParaRPr/>
          </a:p>
          <a:p>
            <a:pPr indent="-342900" lvl="0" marL="457200" rtl="0" algn="l">
              <a:lnSpc>
                <a:spcPct val="115000"/>
              </a:lnSpc>
              <a:spcBef>
                <a:spcPts val="391"/>
              </a:spcBef>
              <a:spcAft>
                <a:spcPts val="0"/>
              </a:spcAft>
              <a:buSzPts val="551"/>
              <a:buFont typeface="Noto Sans Symbols"/>
              <a:buChar char="●"/>
            </a:pPr>
            <a:r>
              <a:rPr lang="en" sz="1224"/>
              <a:t>Physics</a:t>
            </a:r>
            <a:endParaRPr/>
          </a:p>
          <a:p>
            <a:pPr indent="-342900" lvl="0" marL="457200" rtl="0" algn="l">
              <a:lnSpc>
                <a:spcPct val="115000"/>
              </a:lnSpc>
              <a:spcBef>
                <a:spcPts val="391"/>
              </a:spcBef>
              <a:spcAft>
                <a:spcPts val="0"/>
              </a:spcAft>
              <a:buSzPts val="551"/>
              <a:buFont typeface="Noto Sans Symbols"/>
              <a:buChar char="●"/>
            </a:pPr>
            <a:r>
              <a:rPr lang="en" sz="1224"/>
              <a:t>Psychology</a:t>
            </a:r>
            <a:endParaRPr/>
          </a:p>
          <a:p>
            <a:pPr indent="-342900" lvl="0" marL="457200" rtl="0" algn="l">
              <a:lnSpc>
                <a:spcPct val="115000"/>
              </a:lnSpc>
              <a:spcBef>
                <a:spcPts val="391"/>
              </a:spcBef>
              <a:spcAft>
                <a:spcPts val="0"/>
              </a:spcAft>
              <a:buSzPts val="551"/>
              <a:buFont typeface="Noto Sans Symbols"/>
              <a:buChar char="●"/>
            </a:pPr>
            <a:r>
              <a:rPr lang="en" sz="1224"/>
              <a:t>Public Policy</a:t>
            </a:r>
            <a:endParaRPr/>
          </a:p>
          <a:p>
            <a:pPr indent="-342900" lvl="0" marL="457200" rtl="0" algn="l">
              <a:lnSpc>
                <a:spcPct val="115000"/>
              </a:lnSpc>
              <a:spcBef>
                <a:spcPts val="391"/>
              </a:spcBef>
              <a:spcAft>
                <a:spcPts val="0"/>
              </a:spcAft>
              <a:buSzPts val="551"/>
              <a:buFont typeface="Noto Sans Symbols"/>
              <a:buChar char="●"/>
            </a:pPr>
            <a:r>
              <a:rPr lang="en" sz="1224"/>
              <a:t>Science, Technology, and Society</a:t>
            </a:r>
            <a:endParaRPr/>
          </a:p>
          <a:p>
            <a:pPr indent="-342900" lvl="0" marL="457200" rtl="0" algn="l">
              <a:lnSpc>
                <a:spcPct val="115000"/>
              </a:lnSpc>
              <a:spcBef>
                <a:spcPts val="391"/>
              </a:spcBef>
              <a:spcAft>
                <a:spcPts val="0"/>
              </a:spcAft>
              <a:buSzPts val="551"/>
              <a:buFont typeface="Noto Sans Symbols"/>
              <a:buChar char="●"/>
            </a:pPr>
            <a:r>
              <a:rPr lang="en" sz="1224"/>
              <a:t>Sociology</a:t>
            </a:r>
            <a:endParaRPr/>
          </a:p>
          <a:p>
            <a:pPr indent="-342900" lvl="0" marL="457200" rtl="0" algn="l">
              <a:lnSpc>
                <a:spcPct val="115000"/>
              </a:lnSpc>
              <a:spcBef>
                <a:spcPts val="391"/>
              </a:spcBef>
              <a:spcAft>
                <a:spcPts val="0"/>
              </a:spcAft>
              <a:buSzPts val="551"/>
              <a:buFont typeface="Noto Sans Symbols"/>
              <a:buChar char="●"/>
            </a:pPr>
            <a:r>
              <a:rPr lang="en" sz="1224"/>
              <a:t>Symbolic Systems</a:t>
            </a:r>
            <a:endParaRPr/>
          </a:p>
          <a:p>
            <a:pPr indent="-342900" lvl="0" marL="457200" rtl="0" algn="l">
              <a:lnSpc>
                <a:spcPct val="115000"/>
              </a:lnSpc>
              <a:spcBef>
                <a:spcPts val="391"/>
              </a:spcBef>
              <a:spcAft>
                <a:spcPts val="0"/>
              </a:spcAft>
              <a:buSzPts val="551"/>
              <a:buFont typeface="Noto Sans Symbols"/>
              <a:buChar char="●"/>
            </a:pPr>
            <a:r>
              <a:rPr lang="en" sz="1224"/>
              <a:t>Theater and Performing Studies</a:t>
            </a:r>
            <a:endParaRPr/>
          </a:p>
          <a:p>
            <a:pPr indent="-342900" lvl="0" marL="457200" rtl="0" algn="l">
              <a:lnSpc>
                <a:spcPct val="115000"/>
              </a:lnSpc>
              <a:spcBef>
                <a:spcPts val="391"/>
              </a:spcBef>
              <a:spcAft>
                <a:spcPts val="391"/>
              </a:spcAft>
              <a:buSzPts val="551"/>
              <a:buFont typeface="Noto Sans Symbols"/>
              <a:buChar char="●"/>
            </a:pPr>
            <a:r>
              <a:rPr b="1" i="1" lang="en" sz="1224">
                <a:solidFill>
                  <a:srgbClr val="7030A0"/>
                </a:solidFill>
              </a:rPr>
              <a:t>Undeclared!</a:t>
            </a:r>
            <a:endParaRPr/>
          </a:p>
        </p:txBody>
      </p:sp>
      <p:sp>
        <p:nvSpPr>
          <p:cNvPr id="153" name="Google Shape;153;p20"/>
          <p:cNvSpPr txBox="1"/>
          <p:nvPr>
            <p:ph idx="4294967295" type="body"/>
          </p:nvPr>
        </p:nvSpPr>
        <p:spPr>
          <a:xfrm>
            <a:off x="2500265" y="266758"/>
            <a:ext cx="2176500" cy="4102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551"/>
              <a:buFont typeface="Noto Sans Symbols"/>
              <a:buChar char="●"/>
            </a:pPr>
            <a:r>
              <a:rPr lang="en" sz="1224"/>
              <a:t>Energy Resource Engineering</a:t>
            </a:r>
            <a:endParaRPr/>
          </a:p>
          <a:p>
            <a:pPr indent="-342900" lvl="0" marL="457200" rtl="0" algn="l">
              <a:lnSpc>
                <a:spcPct val="115000"/>
              </a:lnSpc>
              <a:spcBef>
                <a:spcPts val="391"/>
              </a:spcBef>
              <a:spcAft>
                <a:spcPts val="0"/>
              </a:spcAft>
              <a:buSzPts val="551"/>
              <a:buFont typeface="Noto Sans Symbols"/>
              <a:buChar char="●"/>
            </a:pPr>
            <a:r>
              <a:rPr lang="en" sz="1224"/>
              <a:t>English</a:t>
            </a:r>
            <a:endParaRPr/>
          </a:p>
          <a:p>
            <a:pPr indent="-342900" lvl="0" marL="457200" rtl="0" algn="l">
              <a:lnSpc>
                <a:spcPct val="115000"/>
              </a:lnSpc>
              <a:spcBef>
                <a:spcPts val="391"/>
              </a:spcBef>
              <a:spcAft>
                <a:spcPts val="0"/>
              </a:spcAft>
              <a:buSzPts val="551"/>
              <a:buFont typeface="Noto Sans Symbols"/>
              <a:buChar char="●"/>
            </a:pPr>
            <a:r>
              <a:rPr lang="en" sz="1224"/>
              <a:t>Environmental Systems Engineering</a:t>
            </a:r>
            <a:endParaRPr/>
          </a:p>
          <a:p>
            <a:pPr indent="-342900" lvl="0" marL="457200" rtl="0" algn="l">
              <a:lnSpc>
                <a:spcPct val="115000"/>
              </a:lnSpc>
              <a:spcBef>
                <a:spcPts val="391"/>
              </a:spcBef>
              <a:spcAft>
                <a:spcPts val="0"/>
              </a:spcAft>
              <a:buSzPts val="551"/>
              <a:buFont typeface="Noto Sans Symbols"/>
              <a:buChar char="●"/>
            </a:pPr>
            <a:r>
              <a:rPr lang="en" sz="1224"/>
              <a:t>Environment and Resources</a:t>
            </a:r>
            <a:endParaRPr/>
          </a:p>
          <a:p>
            <a:pPr indent="-342900" lvl="0" marL="457200" rtl="0" algn="l">
              <a:lnSpc>
                <a:spcPct val="115000"/>
              </a:lnSpc>
              <a:spcBef>
                <a:spcPts val="391"/>
              </a:spcBef>
              <a:spcAft>
                <a:spcPts val="0"/>
              </a:spcAft>
              <a:buSzPts val="551"/>
              <a:buFont typeface="Noto Sans Symbols"/>
              <a:buChar char="●"/>
            </a:pPr>
            <a:r>
              <a:rPr lang="en" sz="1224"/>
              <a:t>Ethics in Society</a:t>
            </a:r>
            <a:endParaRPr/>
          </a:p>
          <a:p>
            <a:pPr indent="-342900" lvl="0" marL="457200" rtl="0" algn="l">
              <a:lnSpc>
                <a:spcPct val="115000"/>
              </a:lnSpc>
              <a:spcBef>
                <a:spcPts val="391"/>
              </a:spcBef>
              <a:spcAft>
                <a:spcPts val="0"/>
              </a:spcAft>
              <a:buSzPts val="551"/>
              <a:buFont typeface="Noto Sans Symbols"/>
              <a:buChar char="●"/>
            </a:pPr>
            <a:r>
              <a:rPr lang="en" sz="1224"/>
              <a:t>Geophysics</a:t>
            </a:r>
            <a:endParaRPr/>
          </a:p>
          <a:p>
            <a:pPr indent="-342900" lvl="0" marL="457200" rtl="0" algn="l">
              <a:lnSpc>
                <a:spcPct val="115000"/>
              </a:lnSpc>
              <a:spcBef>
                <a:spcPts val="391"/>
              </a:spcBef>
              <a:spcAft>
                <a:spcPts val="0"/>
              </a:spcAft>
              <a:buSzPts val="551"/>
              <a:buFont typeface="Noto Sans Symbols"/>
              <a:buChar char="●"/>
            </a:pPr>
            <a:r>
              <a:rPr lang="en" sz="1224"/>
              <a:t>Human Biology</a:t>
            </a:r>
            <a:endParaRPr/>
          </a:p>
          <a:p>
            <a:pPr indent="-342900" lvl="0" marL="457200" rtl="0" algn="l">
              <a:lnSpc>
                <a:spcPct val="115000"/>
              </a:lnSpc>
              <a:spcBef>
                <a:spcPts val="391"/>
              </a:spcBef>
              <a:spcAft>
                <a:spcPts val="0"/>
              </a:spcAft>
              <a:buSzPts val="551"/>
              <a:buFont typeface="Noto Sans Symbols"/>
              <a:buChar char="●"/>
            </a:pPr>
            <a:r>
              <a:rPr lang="en" sz="1224"/>
              <a:t>Immunology</a:t>
            </a:r>
            <a:endParaRPr/>
          </a:p>
          <a:p>
            <a:pPr indent="-342900" lvl="0" marL="457200" rtl="0" algn="l">
              <a:lnSpc>
                <a:spcPct val="115000"/>
              </a:lnSpc>
              <a:spcBef>
                <a:spcPts val="391"/>
              </a:spcBef>
              <a:spcAft>
                <a:spcPts val="0"/>
              </a:spcAft>
              <a:buSzPts val="551"/>
              <a:buFont typeface="Noto Sans Symbols"/>
              <a:buChar char="●"/>
            </a:pPr>
            <a:r>
              <a:rPr lang="en" sz="1224"/>
              <a:t>Individually-Designed</a:t>
            </a:r>
            <a:endParaRPr/>
          </a:p>
          <a:p>
            <a:pPr indent="-342900" lvl="0" marL="457200" rtl="0" algn="l">
              <a:lnSpc>
                <a:spcPct val="115000"/>
              </a:lnSpc>
              <a:spcBef>
                <a:spcPts val="391"/>
              </a:spcBef>
              <a:spcAft>
                <a:spcPts val="0"/>
              </a:spcAft>
              <a:buSzPts val="551"/>
              <a:buFont typeface="Noto Sans Symbols"/>
              <a:buChar char="●"/>
            </a:pPr>
            <a:r>
              <a:rPr lang="en" sz="1224"/>
              <a:t>International Policy</a:t>
            </a:r>
            <a:endParaRPr/>
          </a:p>
          <a:p>
            <a:pPr indent="-342900" lvl="0" marL="457200" rtl="0" algn="l">
              <a:lnSpc>
                <a:spcPct val="115000"/>
              </a:lnSpc>
              <a:spcBef>
                <a:spcPts val="391"/>
              </a:spcBef>
              <a:spcAft>
                <a:spcPts val="0"/>
              </a:spcAft>
              <a:buSzPts val="551"/>
              <a:buFont typeface="Noto Sans Symbols"/>
              <a:buChar char="●"/>
            </a:pPr>
            <a:r>
              <a:rPr lang="en" sz="1224"/>
              <a:t>International Relations</a:t>
            </a:r>
            <a:endParaRPr/>
          </a:p>
          <a:p>
            <a:pPr indent="-342900" lvl="0" marL="457200" rtl="0" algn="l">
              <a:lnSpc>
                <a:spcPct val="115000"/>
              </a:lnSpc>
              <a:spcBef>
                <a:spcPts val="391"/>
              </a:spcBef>
              <a:spcAft>
                <a:spcPts val="0"/>
              </a:spcAft>
              <a:buSzPts val="551"/>
              <a:buFont typeface="Noto Sans Symbols"/>
              <a:buChar char="●"/>
            </a:pPr>
            <a:r>
              <a:rPr lang="en" sz="1224"/>
              <a:t>Law</a:t>
            </a:r>
            <a:endParaRPr/>
          </a:p>
          <a:p>
            <a:pPr indent="-342900" lvl="0" marL="457200" rtl="0" algn="l">
              <a:lnSpc>
                <a:spcPct val="115000"/>
              </a:lnSpc>
              <a:spcBef>
                <a:spcPts val="391"/>
              </a:spcBef>
              <a:spcAft>
                <a:spcPts val="0"/>
              </a:spcAft>
              <a:buSzPts val="551"/>
              <a:buFont typeface="Noto Sans Symbols"/>
              <a:buChar char="●"/>
            </a:pPr>
            <a:r>
              <a:rPr lang="en" sz="1224"/>
              <a:t>Linguistics</a:t>
            </a:r>
            <a:endParaRPr/>
          </a:p>
          <a:p>
            <a:pPr indent="-342900" lvl="0" marL="457200" rtl="0" algn="l">
              <a:lnSpc>
                <a:spcPct val="115000"/>
              </a:lnSpc>
              <a:spcBef>
                <a:spcPts val="391"/>
              </a:spcBef>
              <a:spcAft>
                <a:spcPts val="391"/>
              </a:spcAft>
              <a:buSzPts val="551"/>
              <a:buFont typeface="Noto Sans Symbols"/>
              <a:buChar char="●"/>
            </a:pPr>
            <a:r>
              <a:rPr lang="en" sz="1224"/>
              <a:t>Management Science and Engineering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1"/>
          <p:cNvSpPr txBox="1"/>
          <p:nvPr>
            <p:ph idx="4294967295" type="title"/>
          </p:nvPr>
        </p:nvSpPr>
        <p:spPr>
          <a:xfrm>
            <a:off x="311700" y="445025"/>
            <a:ext cx="8520600" cy="615523"/>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2800"/>
              <a:buNone/>
            </a:pPr>
            <a:r>
              <a:rPr lang="en"/>
              <a:t>Goals for this Course</a:t>
            </a:r>
            <a:endParaRPr/>
          </a:p>
        </p:txBody>
      </p:sp>
      <p:sp>
        <p:nvSpPr>
          <p:cNvPr id="160" name="Google Shape;160;p21"/>
          <p:cNvSpPr txBox="1"/>
          <p:nvPr>
            <p:ph idx="4294967295" type="body"/>
          </p:nvPr>
        </p:nvSpPr>
        <p:spPr>
          <a:xfrm>
            <a:off x="344030" y="1203125"/>
            <a:ext cx="6169629" cy="3393431"/>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810"/>
              <a:buNone/>
            </a:pPr>
            <a:r>
              <a:rPr b="1" i="1" lang="en">
                <a:solidFill>
                  <a:srgbClr val="7030A0"/>
                </a:solidFill>
              </a:rPr>
              <a:t>Learn how to model and solve complex problems with computers.</a:t>
            </a:r>
            <a:endParaRPr/>
          </a:p>
          <a:p>
            <a:pPr indent="-228600" lvl="1" marL="228600" rtl="0" algn="l">
              <a:lnSpc>
                <a:spcPct val="115000"/>
              </a:lnSpc>
              <a:spcBef>
                <a:spcPts val="0"/>
              </a:spcBef>
              <a:spcAft>
                <a:spcPts val="0"/>
              </a:spcAft>
              <a:buSzPts val="979"/>
              <a:buFont typeface="Noto Sans Symbols"/>
              <a:buChar char="●"/>
            </a:pPr>
            <a:r>
              <a:rPr lang="en" sz="2176">
                <a:latin typeface="Arial"/>
                <a:ea typeface="Arial"/>
                <a:cs typeface="Arial"/>
                <a:sym typeface="Arial"/>
              </a:rPr>
              <a:t> Explore common abstractions for representing problems.</a:t>
            </a:r>
            <a:endParaRPr/>
          </a:p>
          <a:p>
            <a:pPr indent="-228600" lvl="1" marL="228600" rtl="0" algn="l">
              <a:lnSpc>
                <a:spcPct val="115000"/>
              </a:lnSpc>
              <a:spcBef>
                <a:spcPts val="962"/>
              </a:spcBef>
              <a:spcAft>
                <a:spcPts val="0"/>
              </a:spcAft>
              <a:buSzPts val="979"/>
              <a:buFont typeface="Noto Sans Symbols"/>
              <a:buChar char="●"/>
            </a:pPr>
            <a:r>
              <a:rPr lang="en" sz="2176">
                <a:latin typeface="Arial"/>
                <a:ea typeface="Arial"/>
                <a:cs typeface="Arial"/>
                <a:sym typeface="Arial"/>
              </a:rPr>
              <a:t> Harness recursion and understand how to think about problems recursively.</a:t>
            </a:r>
            <a:endParaRPr/>
          </a:p>
          <a:p>
            <a:pPr indent="-228600" lvl="1" marL="228600" rtl="0" algn="l">
              <a:lnSpc>
                <a:spcPct val="115000"/>
              </a:lnSpc>
              <a:spcBef>
                <a:spcPts val="962"/>
              </a:spcBef>
              <a:spcAft>
                <a:spcPts val="962"/>
              </a:spcAft>
              <a:buSzPts val="979"/>
              <a:buFont typeface="Noto Sans Symbols"/>
              <a:buChar char="●"/>
            </a:pPr>
            <a:r>
              <a:rPr lang="en" sz="2176">
                <a:latin typeface="Arial"/>
                <a:ea typeface="Arial"/>
                <a:cs typeface="Arial"/>
                <a:sym typeface="Arial"/>
              </a:rPr>
              <a:t> Analyze different approaches for solving problems: efficiency, optimization, and ethics.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2"/>
          <p:cNvSpPr txBox="1"/>
          <p:nvPr>
            <p:ph idx="4294967295" type="title"/>
          </p:nvPr>
        </p:nvSpPr>
        <p:spPr>
          <a:xfrm>
            <a:off x="311700" y="445025"/>
            <a:ext cx="8520600" cy="615523"/>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2800"/>
              <a:buNone/>
            </a:pPr>
            <a:r>
              <a:rPr lang="en"/>
              <a:t>Goals for this Course</a:t>
            </a:r>
            <a:endParaRPr/>
          </a:p>
        </p:txBody>
      </p:sp>
      <p:sp>
        <p:nvSpPr>
          <p:cNvPr id="167" name="Google Shape;167;p22"/>
          <p:cNvSpPr txBox="1"/>
          <p:nvPr>
            <p:ph idx="4294967295" type="body"/>
          </p:nvPr>
        </p:nvSpPr>
        <p:spPr>
          <a:xfrm>
            <a:off x="344030" y="1203125"/>
            <a:ext cx="6169629" cy="3393431"/>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800"/>
              <a:buNone/>
            </a:pPr>
            <a:r>
              <a:rPr b="1" i="1" lang="en">
                <a:solidFill>
                  <a:srgbClr val="B3B3B3"/>
                </a:solidFill>
              </a:rPr>
              <a:t>Learn how to model and solve complex problems with computers.</a:t>
            </a:r>
            <a:endParaRPr/>
          </a:p>
          <a:p>
            <a:pPr indent="-342900" lvl="0" marL="457200" rtl="0" algn="l">
              <a:lnSpc>
                <a:spcPct val="115000"/>
              </a:lnSpc>
              <a:spcBef>
                <a:spcPts val="0"/>
              </a:spcBef>
              <a:spcAft>
                <a:spcPts val="0"/>
              </a:spcAft>
              <a:buSzPts val="1800"/>
              <a:buChar char="●"/>
            </a:pPr>
            <a:r>
              <a:rPr lang="en" sz="2176">
                <a:solidFill>
                  <a:srgbClr val="7030A0"/>
                </a:solidFill>
                <a:latin typeface="Arial"/>
                <a:ea typeface="Arial"/>
                <a:cs typeface="Arial"/>
                <a:sym typeface="Arial"/>
              </a:rPr>
              <a:t>Explore common abstractions for representing problems.</a:t>
            </a:r>
            <a:endParaRPr/>
          </a:p>
          <a:p>
            <a:pPr indent="-342900" lvl="0" marL="457200" rtl="0" algn="l">
              <a:lnSpc>
                <a:spcPct val="115000"/>
              </a:lnSpc>
              <a:spcBef>
                <a:spcPts val="0"/>
              </a:spcBef>
              <a:spcAft>
                <a:spcPts val="0"/>
              </a:spcAft>
              <a:buSzPts val="1800"/>
              <a:buChar char="●"/>
            </a:pPr>
            <a:r>
              <a:rPr lang="en" sz="2176">
                <a:solidFill>
                  <a:srgbClr val="B3B3B3"/>
                </a:solidFill>
                <a:latin typeface="Arial"/>
                <a:ea typeface="Arial"/>
                <a:cs typeface="Arial"/>
                <a:sym typeface="Arial"/>
              </a:rPr>
              <a:t>Harness recursion and understand how to think about problems recursively.</a:t>
            </a:r>
            <a:endParaRPr/>
          </a:p>
          <a:p>
            <a:pPr indent="-342900" lvl="0" marL="457200" rtl="0" algn="l">
              <a:lnSpc>
                <a:spcPct val="115000"/>
              </a:lnSpc>
              <a:spcBef>
                <a:spcPts val="0"/>
              </a:spcBef>
              <a:spcAft>
                <a:spcPts val="0"/>
              </a:spcAft>
              <a:buSzPts val="1800"/>
              <a:buChar char="●"/>
            </a:pPr>
            <a:r>
              <a:rPr lang="en" sz="2176">
                <a:solidFill>
                  <a:schemeClr val="lt2"/>
                </a:solidFill>
                <a:latin typeface="Arial"/>
                <a:ea typeface="Arial"/>
                <a:cs typeface="Arial"/>
                <a:sym typeface="Arial"/>
              </a:rPr>
              <a:t>Analyze different approaches for solving problems: efficiency, optimization, and ethics.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descr="A wooden statue of a human figure, the kind used by artists as a reference for studying the human form." id="173" name="Google Shape;173;p23" title="A wooden statue of a human figure"/>
          <p:cNvPicPr preferRelativeResize="0"/>
          <p:nvPr/>
        </p:nvPicPr>
        <p:blipFill rotWithShape="1">
          <a:blip r:embed="rId3">
            <a:alphaModFix/>
          </a:blip>
          <a:srcRect b="0" l="0" r="0" t="0"/>
          <a:stretch/>
        </p:blipFill>
        <p:spPr>
          <a:xfrm>
            <a:off x="1711441" y="0"/>
            <a:ext cx="3425994" cy="5141317"/>
          </a:xfrm>
          <a:prstGeom prst="rect">
            <a:avLst/>
          </a:prstGeom>
          <a:noFill/>
          <a:ln>
            <a:noFill/>
          </a:ln>
        </p:spPr>
      </p:pic>
      <p:sp>
        <p:nvSpPr>
          <p:cNvPr id="174" name="Google Shape;174;p23"/>
          <p:cNvSpPr txBox="1"/>
          <p:nvPr/>
        </p:nvSpPr>
        <p:spPr>
          <a:xfrm>
            <a:off x="0" y="4832651"/>
            <a:ext cx="4843945" cy="212234"/>
          </a:xfrm>
          <a:prstGeom prst="rect">
            <a:avLst/>
          </a:prstGeom>
          <a:noFill/>
          <a:ln>
            <a:noFill/>
          </a:ln>
        </p:spPr>
        <p:txBody>
          <a:bodyPr anchorCtr="0" anchor="t" bIns="30600" lIns="61200" spcFirstLastPara="1" rIns="61200" wrap="square" tIns="30600">
            <a:spAutoFit/>
          </a:bodyPr>
          <a:lstStyle/>
          <a:p>
            <a:pPr indent="0" lvl="0" marL="0" marR="0" rtl="0" algn="r">
              <a:lnSpc>
                <a:spcPct val="100000"/>
              </a:lnSpc>
              <a:spcBef>
                <a:spcPts val="0"/>
              </a:spcBef>
              <a:spcAft>
                <a:spcPts val="0"/>
              </a:spcAft>
              <a:buClr>
                <a:srgbClr val="000000"/>
              </a:buClr>
              <a:buSzPts val="1020"/>
              <a:buFont typeface="Arial"/>
              <a:buNone/>
            </a:pPr>
            <a:r>
              <a:rPr b="0" i="0" lang="en" sz="1020" u="none" cap="none" strike="noStrike">
                <a:solidFill>
                  <a:srgbClr val="C0C0C0"/>
                </a:solidFill>
                <a:latin typeface="Arial"/>
                <a:ea typeface="Arial"/>
                <a:cs typeface="Arial"/>
                <a:sym typeface="Arial"/>
              </a:rPr>
              <a:t>http://www.publicdomainpictures.net/pictures/10000/velka/1-1265899974oKJ9.jpg</a:t>
            </a:r>
            <a:endParaRPr b="0" i="0" sz="1400" u="none" cap="none" strike="noStrike">
              <a:solidFill>
                <a:srgbClr val="000000"/>
              </a:solidFill>
              <a:latin typeface="Arial"/>
              <a:ea typeface="Arial"/>
              <a:cs typeface="Arial"/>
              <a:sym typeface="Arial"/>
            </a:endParaRPr>
          </a:p>
        </p:txBody>
      </p:sp>
      <p:sp>
        <p:nvSpPr>
          <p:cNvPr id="175" name="Google Shape;175;p23"/>
          <p:cNvSpPr txBox="1"/>
          <p:nvPr/>
        </p:nvSpPr>
        <p:spPr>
          <a:xfrm>
            <a:off x="4445170" y="4765466"/>
            <a:ext cx="4572000" cy="30777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400"/>
              <a:buFont typeface="Arial"/>
              <a:buNone/>
            </a:pPr>
            <a:r>
              <a:rPr b="0" i="0" lang="en" sz="1400" u="none" cap="none" strike="noStrike">
                <a:solidFill>
                  <a:srgbClr val="FFFFFF"/>
                </a:solidFill>
                <a:highlight>
                  <a:srgbClr val="0000FF"/>
                </a:highlight>
                <a:latin typeface="Caveat"/>
                <a:ea typeface="Caveat"/>
                <a:cs typeface="Caveat"/>
                <a:sym typeface="Caveat"/>
              </a:rPr>
              <a:t>Slide courtesy of Keith Schwartz</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descr="A wooden statue of a human figure, the kind used by artists as a reference for studying the human form." id="181" name="Google Shape;181;p24" title="A wooden statue of a human figure"/>
          <p:cNvPicPr preferRelativeResize="0"/>
          <p:nvPr/>
        </p:nvPicPr>
        <p:blipFill rotWithShape="1">
          <a:blip r:embed="rId3">
            <a:alphaModFix/>
          </a:blip>
          <a:srcRect b="0" l="0" r="0" t="0"/>
          <a:stretch/>
        </p:blipFill>
        <p:spPr>
          <a:xfrm>
            <a:off x="1711686" y="245"/>
            <a:ext cx="3425994" cy="5141317"/>
          </a:xfrm>
          <a:prstGeom prst="rect">
            <a:avLst/>
          </a:prstGeom>
          <a:noFill/>
          <a:ln>
            <a:noFill/>
          </a:ln>
        </p:spPr>
      </p:pic>
      <p:sp>
        <p:nvSpPr>
          <p:cNvPr id="182" name="Google Shape;182;p24"/>
          <p:cNvSpPr txBox="1"/>
          <p:nvPr/>
        </p:nvSpPr>
        <p:spPr>
          <a:xfrm>
            <a:off x="66823" y="4847519"/>
            <a:ext cx="4843945" cy="212234"/>
          </a:xfrm>
          <a:prstGeom prst="rect">
            <a:avLst/>
          </a:prstGeom>
          <a:noFill/>
          <a:ln>
            <a:noFill/>
          </a:ln>
        </p:spPr>
        <p:txBody>
          <a:bodyPr anchorCtr="0" anchor="t" bIns="30600" lIns="61200" spcFirstLastPara="1" rIns="61200" wrap="square" tIns="30600">
            <a:spAutoFit/>
          </a:bodyPr>
          <a:lstStyle/>
          <a:p>
            <a:pPr indent="0" lvl="0" marL="0" marR="0" rtl="0" algn="r">
              <a:lnSpc>
                <a:spcPct val="100000"/>
              </a:lnSpc>
              <a:spcBef>
                <a:spcPts val="0"/>
              </a:spcBef>
              <a:spcAft>
                <a:spcPts val="0"/>
              </a:spcAft>
              <a:buClr>
                <a:srgbClr val="000000"/>
              </a:buClr>
              <a:buSzPts val="1020"/>
              <a:buFont typeface="Arial"/>
              <a:buNone/>
            </a:pPr>
            <a:r>
              <a:rPr b="0" i="0" lang="en" sz="1020" u="none" cap="none" strike="noStrike">
                <a:solidFill>
                  <a:srgbClr val="C0C0C0"/>
                </a:solidFill>
                <a:latin typeface="Arial"/>
                <a:ea typeface="Arial"/>
                <a:cs typeface="Arial"/>
                <a:sym typeface="Arial"/>
              </a:rPr>
              <a:t>http://www.publicdomainpictures.net/pictures/10000/velka/1-1265899974oKJ9.jpg</a:t>
            </a:r>
            <a:endParaRPr b="0" i="0" sz="1400" u="none" cap="none" strike="noStrike">
              <a:solidFill>
                <a:srgbClr val="000000"/>
              </a:solidFill>
              <a:latin typeface="Arial"/>
              <a:ea typeface="Arial"/>
              <a:cs typeface="Arial"/>
              <a:sym typeface="Arial"/>
            </a:endParaRPr>
          </a:p>
        </p:txBody>
      </p:sp>
      <p:sp>
        <p:nvSpPr>
          <p:cNvPr id="183" name="Google Shape;183;p24"/>
          <p:cNvSpPr/>
          <p:nvPr/>
        </p:nvSpPr>
        <p:spPr>
          <a:xfrm>
            <a:off x="2333325" y="4197718"/>
            <a:ext cx="310942" cy="310942"/>
          </a:xfrm>
          <a:custGeom>
            <a:rect b="b" l="l" r="r" t="t"/>
            <a:pathLst>
              <a:path extrusionOk="0" h="21600" w="21600">
                <a:moveTo>
                  <a:pt x="10800" y="0"/>
                </a:moveTo>
                <a:lnTo>
                  <a:pt x="10800" y="0"/>
                </a:ln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solidFill>
            <a:srgbClr val="99CCFF"/>
          </a:solidFill>
          <a:ln cap="flat" cmpd="sng" w="9525">
            <a:solidFill>
              <a:srgbClr val="000000"/>
            </a:solidFill>
            <a:prstDash val="solid"/>
            <a:round/>
            <a:headEnd len="sm" w="sm" type="none"/>
            <a:tailEnd len="sm" w="sm" type="none"/>
          </a:ln>
        </p:spPr>
        <p:txBody>
          <a:bodyPr anchorCtr="0" anchor="ctr" bIns="30600" lIns="61200" spcFirstLastPara="1" rIns="61200" wrap="square" tIns="30600">
            <a:noAutofit/>
          </a:bodyPr>
          <a:lstStyle/>
          <a:p>
            <a:pPr indent="0" lvl="0" marL="0" marR="0" rtl="0" algn="l">
              <a:lnSpc>
                <a:spcPct val="100000"/>
              </a:lnSpc>
              <a:spcBef>
                <a:spcPts val="0"/>
              </a:spcBef>
              <a:spcAft>
                <a:spcPts val="0"/>
              </a:spcAft>
              <a:buClr>
                <a:srgbClr val="000000"/>
              </a:buClr>
              <a:buSzPts val="1224"/>
              <a:buFont typeface="Arial"/>
              <a:buNone/>
            </a:pPr>
            <a:r>
              <a:t/>
            </a:r>
            <a:endParaRPr b="0" i="0" sz="1224" u="none" cap="none" strike="noStrike">
              <a:solidFill>
                <a:srgbClr val="000000"/>
              </a:solidFill>
              <a:latin typeface="Arial"/>
              <a:ea typeface="Arial"/>
              <a:cs typeface="Arial"/>
              <a:sym typeface="Arial"/>
            </a:endParaRPr>
          </a:p>
        </p:txBody>
      </p:sp>
      <p:sp>
        <p:nvSpPr>
          <p:cNvPr id="184" name="Google Shape;184;p24"/>
          <p:cNvSpPr/>
          <p:nvPr/>
        </p:nvSpPr>
        <p:spPr>
          <a:xfrm>
            <a:off x="2488796" y="3109421"/>
            <a:ext cx="310942" cy="310942"/>
          </a:xfrm>
          <a:custGeom>
            <a:rect b="b" l="l" r="r" t="t"/>
            <a:pathLst>
              <a:path extrusionOk="0" h="21600" w="21600">
                <a:moveTo>
                  <a:pt x="10800" y="0"/>
                </a:moveTo>
                <a:lnTo>
                  <a:pt x="10800" y="0"/>
                </a:ln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solidFill>
            <a:srgbClr val="99CCFF"/>
          </a:solidFill>
          <a:ln cap="flat" cmpd="sng" w="9525">
            <a:solidFill>
              <a:srgbClr val="000000"/>
            </a:solidFill>
            <a:prstDash val="solid"/>
            <a:round/>
            <a:headEnd len="sm" w="sm" type="none"/>
            <a:tailEnd len="sm" w="sm" type="none"/>
          </a:ln>
        </p:spPr>
        <p:txBody>
          <a:bodyPr anchorCtr="0" anchor="ctr" bIns="30600" lIns="61200" spcFirstLastPara="1" rIns="61200" wrap="square" tIns="30600">
            <a:noAutofit/>
          </a:bodyPr>
          <a:lstStyle/>
          <a:p>
            <a:pPr indent="0" lvl="0" marL="0" marR="0" rtl="0" algn="l">
              <a:lnSpc>
                <a:spcPct val="100000"/>
              </a:lnSpc>
              <a:spcBef>
                <a:spcPts val="0"/>
              </a:spcBef>
              <a:spcAft>
                <a:spcPts val="0"/>
              </a:spcAft>
              <a:buClr>
                <a:srgbClr val="000000"/>
              </a:buClr>
              <a:buSzPts val="1224"/>
              <a:buFont typeface="Arial"/>
              <a:buNone/>
            </a:pPr>
            <a:r>
              <a:t/>
            </a:r>
            <a:endParaRPr b="0" i="0" sz="1224" u="none" cap="none" strike="noStrike">
              <a:solidFill>
                <a:srgbClr val="000000"/>
              </a:solidFill>
              <a:latin typeface="Arial"/>
              <a:ea typeface="Arial"/>
              <a:cs typeface="Arial"/>
              <a:sym typeface="Arial"/>
            </a:endParaRPr>
          </a:p>
        </p:txBody>
      </p:sp>
      <p:sp>
        <p:nvSpPr>
          <p:cNvPr id="185" name="Google Shape;185;p24"/>
          <p:cNvSpPr/>
          <p:nvPr/>
        </p:nvSpPr>
        <p:spPr>
          <a:xfrm>
            <a:off x="3266151" y="2643008"/>
            <a:ext cx="310942" cy="310942"/>
          </a:xfrm>
          <a:custGeom>
            <a:rect b="b" l="l" r="r" t="t"/>
            <a:pathLst>
              <a:path extrusionOk="0" h="21600" w="21600">
                <a:moveTo>
                  <a:pt x="10800" y="0"/>
                </a:moveTo>
                <a:lnTo>
                  <a:pt x="10800" y="0"/>
                </a:ln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solidFill>
            <a:srgbClr val="99CCFF"/>
          </a:solidFill>
          <a:ln cap="flat" cmpd="sng" w="9525">
            <a:solidFill>
              <a:srgbClr val="000000"/>
            </a:solidFill>
            <a:prstDash val="solid"/>
            <a:round/>
            <a:headEnd len="sm" w="sm" type="none"/>
            <a:tailEnd len="sm" w="sm" type="none"/>
          </a:ln>
        </p:spPr>
        <p:txBody>
          <a:bodyPr anchorCtr="0" anchor="ctr" bIns="30600" lIns="61200" spcFirstLastPara="1" rIns="61200" wrap="square" tIns="30600">
            <a:noAutofit/>
          </a:bodyPr>
          <a:lstStyle/>
          <a:p>
            <a:pPr indent="0" lvl="0" marL="0" marR="0" rtl="0" algn="l">
              <a:lnSpc>
                <a:spcPct val="100000"/>
              </a:lnSpc>
              <a:spcBef>
                <a:spcPts val="0"/>
              </a:spcBef>
              <a:spcAft>
                <a:spcPts val="0"/>
              </a:spcAft>
              <a:buClr>
                <a:srgbClr val="000000"/>
              </a:buClr>
              <a:buSzPts val="1224"/>
              <a:buFont typeface="Arial"/>
              <a:buNone/>
            </a:pPr>
            <a:r>
              <a:t/>
            </a:r>
            <a:endParaRPr b="0" i="0" sz="1224" u="none" cap="none" strike="noStrike">
              <a:solidFill>
                <a:srgbClr val="000000"/>
              </a:solidFill>
              <a:latin typeface="Arial"/>
              <a:ea typeface="Arial"/>
              <a:cs typeface="Arial"/>
              <a:sym typeface="Arial"/>
            </a:endParaRPr>
          </a:p>
        </p:txBody>
      </p:sp>
      <p:sp>
        <p:nvSpPr>
          <p:cNvPr id="186" name="Google Shape;186;p24"/>
          <p:cNvSpPr/>
          <p:nvPr/>
        </p:nvSpPr>
        <p:spPr>
          <a:xfrm>
            <a:off x="3577094" y="3575834"/>
            <a:ext cx="310942" cy="310942"/>
          </a:xfrm>
          <a:custGeom>
            <a:rect b="b" l="l" r="r" t="t"/>
            <a:pathLst>
              <a:path extrusionOk="0" h="21600" w="21600">
                <a:moveTo>
                  <a:pt x="10800" y="0"/>
                </a:moveTo>
                <a:lnTo>
                  <a:pt x="10800" y="0"/>
                </a:ln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solidFill>
            <a:srgbClr val="99CCFF"/>
          </a:solidFill>
          <a:ln cap="flat" cmpd="sng" w="9525">
            <a:solidFill>
              <a:srgbClr val="000000"/>
            </a:solidFill>
            <a:prstDash val="solid"/>
            <a:round/>
            <a:headEnd len="sm" w="sm" type="none"/>
            <a:tailEnd len="sm" w="sm" type="none"/>
          </a:ln>
        </p:spPr>
        <p:txBody>
          <a:bodyPr anchorCtr="0" anchor="ctr" bIns="30600" lIns="61200" spcFirstLastPara="1" rIns="61200" wrap="square" tIns="30600">
            <a:noAutofit/>
          </a:bodyPr>
          <a:lstStyle/>
          <a:p>
            <a:pPr indent="0" lvl="0" marL="0" marR="0" rtl="0" algn="l">
              <a:lnSpc>
                <a:spcPct val="100000"/>
              </a:lnSpc>
              <a:spcBef>
                <a:spcPts val="0"/>
              </a:spcBef>
              <a:spcAft>
                <a:spcPts val="0"/>
              </a:spcAft>
              <a:buClr>
                <a:srgbClr val="000000"/>
              </a:buClr>
              <a:buSzPts val="1224"/>
              <a:buFont typeface="Arial"/>
              <a:buNone/>
            </a:pPr>
            <a:r>
              <a:t/>
            </a:r>
            <a:endParaRPr b="0" i="0" sz="1224" u="none" cap="none" strike="noStrike">
              <a:solidFill>
                <a:srgbClr val="000000"/>
              </a:solidFill>
              <a:latin typeface="Arial"/>
              <a:ea typeface="Arial"/>
              <a:cs typeface="Arial"/>
              <a:sym typeface="Arial"/>
            </a:endParaRPr>
          </a:p>
        </p:txBody>
      </p:sp>
      <p:sp>
        <p:nvSpPr>
          <p:cNvPr id="187" name="Google Shape;187;p24"/>
          <p:cNvSpPr/>
          <p:nvPr/>
        </p:nvSpPr>
        <p:spPr>
          <a:xfrm>
            <a:off x="4665391" y="3886776"/>
            <a:ext cx="310942" cy="310942"/>
          </a:xfrm>
          <a:custGeom>
            <a:rect b="b" l="l" r="r" t="t"/>
            <a:pathLst>
              <a:path extrusionOk="0" h="21600" w="21600">
                <a:moveTo>
                  <a:pt x="10800" y="0"/>
                </a:moveTo>
                <a:lnTo>
                  <a:pt x="10800" y="0"/>
                </a:ln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solidFill>
            <a:srgbClr val="99CCFF"/>
          </a:solidFill>
          <a:ln cap="flat" cmpd="sng" w="9525">
            <a:solidFill>
              <a:srgbClr val="000000"/>
            </a:solidFill>
            <a:prstDash val="solid"/>
            <a:round/>
            <a:headEnd len="sm" w="sm" type="none"/>
            <a:tailEnd len="sm" w="sm" type="none"/>
          </a:ln>
        </p:spPr>
        <p:txBody>
          <a:bodyPr anchorCtr="0" anchor="ctr" bIns="30600" lIns="61200" spcFirstLastPara="1" rIns="61200" wrap="square" tIns="30600">
            <a:noAutofit/>
          </a:bodyPr>
          <a:lstStyle/>
          <a:p>
            <a:pPr indent="0" lvl="0" marL="0" marR="0" rtl="0" algn="l">
              <a:lnSpc>
                <a:spcPct val="100000"/>
              </a:lnSpc>
              <a:spcBef>
                <a:spcPts val="0"/>
              </a:spcBef>
              <a:spcAft>
                <a:spcPts val="0"/>
              </a:spcAft>
              <a:buClr>
                <a:srgbClr val="000000"/>
              </a:buClr>
              <a:buSzPts val="1224"/>
              <a:buFont typeface="Arial"/>
              <a:buNone/>
            </a:pPr>
            <a:r>
              <a:t/>
            </a:r>
            <a:endParaRPr b="0" i="0" sz="1224" u="none" cap="none" strike="noStrike">
              <a:solidFill>
                <a:srgbClr val="000000"/>
              </a:solidFill>
              <a:latin typeface="Arial"/>
              <a:ea typeface="Arial"/>
              <a:cs typeface="Arial"/>
              <a:sym typeface="Arial"/>
            </a:endParaRPr>
          </a:p>
        </p:txBody>
      </p:sp>
      <p:sp>
        <p:nvSpPr>
          <p:cNvPr id="188" name="Google Shape;188;p24"/>
          <p:cNvSpPr/>
          <p:nvPr/>
        </p:nvSpPr>
        <p:spPr>
          <a:xfrm>
            <a:off x="3421623" y="2021123"/>
            <a:ext cx="310942" cy="310942"/>
          </a:xfrm>
          <a:custGeom>
            <a:rect b="b" l="l" r="r" t="t"/>
            <a:pathLst>
              <a:path extrusionOk="0" h="21600" w="21600">
                <a:moveTo>
                  <a:pt x="10800" y="0"/>
                </a:moveTo>
                <a:lnTo>
                  <a:pt x="10800" y="0"/>
                </a:ln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solidFill>
            <a:srgbClr val="99CCFF"/>
          </a:solidFill>
          <a:ln cap="flat" cmpd="sng" w="9525">
            <a:solidFill>
              <a:srgbClr val="000000"/>
            </a:solidFill>
            <a:prstDash val="solid"/>
            <a:round/>
            <a:headEnd len="sm" w="sm" type="none"/>
            <a:tailEnd len="sm" w="sm" type="none"/>
          </a:ln>
        </p:spPr>
        <p:txBody>
          <a:bodyPr anchorCtr="0" anchor="ctr" bIns="30600" lIns="61200" spcFirstLastPara="1" rIns="61200" wrap="square" tIns="30600">
            <a:noAutofit/>
          </a:bodyPr>
          <a:lstStyle/>
          <a:p>
            <a:pPr indent="0" lvl="0" marL="0" marR="0" rtl="0" algn="l">
              <a:lnSpc>
                <a:spcPct val="100000"/>
              </a:lnSpc>
              <a:spcBef>
                <a:spcPts val="0"/>
              </a:spcBef>
              <a:spcAft>
                <a:spcPts val="0"/>
              </a:spcAft>
              <a:buClr>
                <a:srgbClr val="000000"/>
              </a:buClr>
              <a:buSzPts val="1224"/>
              <a:buFont typeface="Arial"/>
              <a:buNone/>
            </a:pPr>
            <a:r>
              <a:t/>
            </a:r>
            <a:endParaRPr b="0" i="0" sz="1224" u="none" cap="none" strike="noStrike">
              <a:solidFill>
                <a:srgbClr val="000000"/>
              </a:solidFill>
              <a:latin typeface="Arial"/>
              <a:ea typeface="Arial"/>
              <a:cs typeface="Arial"/>
              <a:sym typeface="Arial"/>
            </a:endParaRPr>
          </a:p>
        </p:txBody>
      </p:sp>
      <p:sp>
        <p:nvSpPr>
          <p:cNvPr id="189" name="Google Shape;189;p24"/>
          <p:cNvSpPr/>
          <p:nvPr/>
        </p:nvSpPr>
        <p:spPr>
          <a:xfrm>
            <a:off x="1866912" y="2176594"/>
            <a:ext cx="310942" cy="310942"/>
          </a:xfrm>
          <a:custGeom>
            <a:rect b="b" l="l" r="r" t="t"/>
            <a:pathLst>
              <a:path extrusionOk="0" h="21600" w="21600">
                <a:moveTo>
                  <a:pt x="10800" y="0"/>
                </a:moveTo>
                <a:lnTo>
                  <a:pt x="10800" y="0"/>
                </a:ln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solidFill>
            <a:srgbClr val="99CCFF"/>
          </a:solidFill>
          <a:ln cap="flat" cmpd="sng" w="9525">
            <a:solidFill>
              <a:srgbClr val="000000"/>
            </a:solidFill>
            <a:prstDash val="solid"/>
            <a:round/>
            <a:headEnd len="sm" w="sm" type="none"/>
            <a:tailEnd len="sm" w="sm" type="none"/>
          </a:ln>
        </p:spPr>
        <p:txBody>
          <a:bodyPr anchorCtr="0" anchor="ctr" bIns="30600" lIns="61200" spcFirstLastPara="1" rIns="61200" wrap="square" tIns="30600">
            <a:noAutofit/>
          </a:bodyPr>
          <a:lstStyle/>
          <a:p>
            <a:pPr indent="0" lvl="0" marL="0" marR="0" rtl="0" algn="l">
              <a:lnSpc>
                <a:spcPct val="100000"/>
              </a:lnSpc>
              <a:spcBef>
                <a:spcPts val="0"/>
              </a:spcBef>
              <a:spcAft>
                <a:spcPts val="0"/>
              </a:spcAft>
              <a:buClr>
                <a:srgbClr val="000000"/>
              </a:buClr>
              <a:buSzPts val="1224"/>
              <a:buFont typeface="Arial"/>
              <a:buNone/>
            </a:pPr>
            <a:r>
              <a:t/>
            </a:r>
            <a:endParaRPr b="0" i="0" sz="1224" u="none" cap="none" strike="noStrike">
              <a:solidFill>
                <a:srgbClr val="000000"/>
              </a:solidFill>
              <a:latin typeface="Arial"/>
              <a:ea typeface="Arial"/>
              <a:cs typeface="Arial"/>
              <a:sym typeface="Arial"/>
            </a:endParaRPr>
          </a:p>
        </p:txBody>
      </p:sp>
      <p:sp>
        <p:nvSpPr>
          <p:cNvPr id="190" name="Google Shape;190;p24"/>
          <p:cNvSpPr/>
          <p:nvPr/>
        </p:nvSpPr>
        <p:spPr>
          <a:xfrm>
            <a:off x="2955209" y="2021123"/>
            <a:ext cx="310942" cy="310942"/>
          </a:xfrm>
          <a:custGeom>
            <a:rect b="b" l="l" r="r" t="t"/>
            <a:pathLst>
              <a:path extrusionOk="0" h="21600" w="21600">
                <a:moveTo>
                  <a:pt x="10800" y="0"/>
                </a:moveTo>
                <a:lnTo>
                  <a:pt x="10800" y="0"/>
                </a:ln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solidFill>
            <a:srgbClr val="99CCFF"/>
          </a:solidFill>
          <a:ln cap="flat" cmpd="sng" w="9525">
            <a:solidFill>
              <a:srgbClr val="000000"/>
            </a:solidFill>
            <a:prstDash val="solid"/>
            <a:round/>
            <a:headEnd len="sm" w="sm" type="none"/>
            <a:tailEnd len="sm" w="sm" type="none"/>
          </a:ln>
        </p:spPr>
        <p:txBody>
          <a:bodyPr anchorCtr="0" anchor="ctr" bIns="30600" lIns="61200" spcFirstLastPara="1" rIns="61200" wrap="square" tIns="30600">
            <a:noAutofit/>
          </a:bodyPr>
          <a:lstStyle/>
          <a:p>
            <a:pPr indent="0" lvl="0" marL="0" marR="0" rtl="0" algn="l">
              <a:lnSpc>
                <a:spcPct val="100000"/>
              </a:lnSpc>
              <a:spcBef>
                <a:spcPts val="0"/>
              </a:spcBef>
              <a:spcAft>
                <a:spcPts val="0"/>
              </a:spcAft>
              <a:buClr>
                <a:srgbClr val="000000"/>
              </a:buClr>
              <a:buSzPts val="1224"/>
              <a:buFont typeface="Arial"/>
              <a:buNone/>
            </a:pPr>
            <a:r>
              <a:t/>
            </a:r>
            <a:endParaRPr b="0" i="0" sz="1224" u="none" cap="none" strike="noStrike">
              <a:solidFill>
                <a:srgbClr val="000000"/>
              </a:solidFill>
              <a:latin typeface="Arial"/>
              <a:ea typeface="Arial"/>
              <a:cs typeface="Arial"/>
              <a:sym typeface="Arial"/>
            </a:endParaRPr>
          </a:p>
        </p:txBody>
      </p:sp>
      <p:sp>
        <p:nvSpPr>
          <p:cNvPr id="191" name="Google Shape;191;p24"/>
          <p:cNvSpPr/>
          <p:nvPr/>
        </p:nvSpPr>
        <p:spPr>
          <a:xfrm>
            <a:off x="3110680" y="1554710"/>
            <a:ext cx="310942" cy="310942"/>
          </a:xfrm>
          <a:custGeom>
            <a:rect b="b" l="l" r="r" t="t"/>
            <a:pathLst>
              <a:path extrusionOk="0" h="21600" w="21600">
                <a:moveTo>
                  <a:pt x="10800" y="0"/>
                </a:moveTo>
                <a:lnTo>
                  <a:pt x="10800" y="0"/>
                </a:ln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solidFill>
            <a:srgbClr val="99CCFF"/>
          </a:solidFill>
          <a:ln cap="flat" cmpd="sng" w="9525">
            <a:solidFill>
              <a:srgbClr val="000000"/>
            </a:solidFill>
            <a:prstDash val="solid"/>
            <a:round/>
            <a:headEnd len="sm" w="sm" type="none"/>
            <a:tailEnd len="sm" w="sm" type="none"/>
          </a:ln>
        </p:spPr>
        <p:txBody>
          <a:bodyPr anchorCtr="0" anchor="ctr" bIns="30600" lIns="61200" spcFirstLastPara="1" rIns="61200" wrap="square" tIns="30600">
            <a:noAutofit/>
          </a:bodyPr>
          <a:lstStyle/>
          <a:p>
            <a:pPr indent="0" lvl="0" marL="0" marR="0" rtl="0" algn="l">
              <a:lnSpc>
                <a:spcPct val="100000"/>
              </a:lnSpc>
              <a:spcBef>
                <a:spcPts val="0"/>
              </a:spcBef>
              <a:spcAft>
                <a:spcPts val="0"/>
              </a:spcAft>
              <a:buClr>
                <a:srgbClr val="000000"/>
              </a:buClr>
              <a:buSzPts val="1224"/>
              <a:buFont typeface="Arial"/>
              <a:buNone/>
            </a:pPr>
            <a:r>
              <a:t/>
            </a:r>
            <a:endParaRPr b="0" i="0" sz="1224" u="none" cap="none" strike="noStrike">
              <a:solidFill>
                <a:srgbClr val="000000"/>
              </a:solidFill>
              <a:latin typeface="Arial"/>
              <a:ea typeface="Arial"/>
              <a:cs typeface="Arial"/>
              <a:sym typeface="Arial"/>
            </a:endParaRPr>
          </a:p>
        </p:txBody>
      </p:sp>
      <p:sp>
        <p:nvSpPr>
          <p:cNvPr id="192" name="Google Shape;192;p24"/>
          <p:cNvSpPr/>
          <p:nvPr/>
        </p:nvSpPr>
        <p:spPr>
          <a:xfrm>
            <a:off x="3970056" y="1399239"/>
            <a:ext cx="310942" cy="310942"/>
          </a:xfrm>
          <a:custGeom>
            <a:rect b="b" l="l" r="r" t="t"/>
            <a:pathLst>
              <a:path extrusionOk="0" h="21600" w="21600">
                <a:moveTo>
                  <a:pt x="10800" y="0"/>
                </a:moveTo>
                <a:lnTo>
                  <a:pt x="10800" y="0"/>
                </a:ln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solidFill>
            <a:srgbClr val="99CCFF"/>
          </a:solidFill>
          <a:ln cap="flat" cmpd="sng" w="9525">
            <a:solidFill>
              <a:srgbClr val="000000"/>
            </a:solidFill>
            <a:prstDash val="solid"/>
            <a:round/>
            <a:headEnd len="sm" w="sm" type="none"/>
            <a:tailEnd len="sm" w="sm" type="none"/>
          </a:ln>
        </p:spPr>
        <p:txBody>
          <a:bodyPr anchorCtr="0" anchor="ctr" bIns="30600" lIns="61200" spcFirstLastPara="1" rIns="61200" wrap="square" tIns="30600">
            <a:noAutofit/>
          </a:bodyPr>
          <a:lstStyle/>
          <a:p>
            <a:pPr indent="0" lvl="0" marL="0" marR="0" rtl="0" algn="l">
              <a:lnSpc>
                <a:spcPct val="100000"/>
              </a:lnSpc>
              <a:spcBef>
                <a:spcPts val="0"/>
              </a:spcBef>
              <a:spcAft>
                <a:spcPts val="0"/>
              </a:spcAft>
              <a:buClr>
                <a:srgbClr val="000000"/>
              </a:buClr>
              <a:buSzPts val="1224"/>
              <a:buFont typeface="Arial"/>
              <a:buNone/>
            </a:pPr>
            <a:r>
              <a:t/>
            </a:r>
            <a:endParaRPr b="0" i="0" sz="1224" u="none" cap="none" strike="noStrike">
              <a:solidFill>
                <a:srgbClr val="000000"/>
              </a:solidFill>
              <a:latin typeface="Arial"/>
              <a:ea typeface="Arial"/>
              <a:cs typeface="Arial"/>
              <a:sym typeface="Arial"/>
            </a:endParaRPr>
          </a:p>
        </p:txBody>
      </p:sp>
      <p:sp>
        <p:nvSpPr>
          <p:cNvPr id="193" name="Google Shape;193;p24"/>
          <p:cNvSpPr/>
          <p:nvPr/>
        </p:nvSpPr>
        <p:spPr>
          <a:xfrm>
            <a:off x="4378932" y="2250045"/>
            <a:ext cx="310942" cy="310942"/>
          </a:xfrm>
          <a:custGeom>
            <a:rect b="b" l="l" r="r" t="t"/>
            <a:pathLst>
              <a:path extrusionOk="0" h="21600" w="21600">
                <a:moveTo>
                  <a:pt x="10800" y="0"/>
                </a:moveTo>
                <a:lnTo>
                  <a:pt x="10800" y="0"/>
                </a:ln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solidFill>
            <a:srgbClr val="99CCFF"/>
          </a:solidFill>
          <a:ln cap="flat" cmpd="sng" w="9525">
            <a:solidFill>
              <a:srgbClr val="000000"/>
            </a:solidFill>
            <a:prstDash val="solid"/>
            <a:round/>
            <a:headEnd len="sm" w="sm" type="none"/>
            <a:tailEnd len="sm" w="sm" type="none"/>
          </a:ln>
        </p:spPr>
        <p:txBody>
          <a:bodyPr anchorCtr="0" anchor="ctr" bIns="30600" lIns="61200" spcFirstLastPara="1" rIns="61200" wrap="square" tIns="30600">
            <a:noAutofit/>
          </a:bodyPr>
          <a:lstStyle/>
          <a:p>
            <a:pPr indent="0" lvl="0" marL="0" marR="0" rtl="0" algn="l">
              <a:lnSpc>
                <a:spcPct val="100000"/>
              </a:lnSpc>
              <a:spcBef>
                <a:spcPts val="0"/>
              </a:spcBef>
              <a:spcAft>
                <a:spcPts val="0"/>
              </a:spcAft>
              <a:buClr>
                <a:srgbClr val="000000"/>
              </a:buClr>
              <a:buSzPts val="1224"/>
              <a:buFont typeface="Arial"/>
              <a:buNone/>
            </a:pPr>
            <a:r>
              <a:t/>
            </a:r>
            <a:endParaRPr b="0" i="0" sz="1224" u="none" cap="none" strike="noStrike">
              <a:solidFill>
                <a:srgbClr val="000000"/>
              </a:solidFill>
              <a:latin typeface="Arial"/>
              <a:ea typeface="Arial"/>
              <a:cs typeface="Arial"/>
              <a:sym typeface="Arial"/>
            </a:endParaRPr>
          </a:p>
        </p:txBody>
      </p:sp>
      <p:sp>
        <p:nvSpPr>
          <p:cNvPr id="194" name="Google Shape;194;p24"/>
          <p:cNvSpPr/>
          <p:nvPr/>
        </p:nvSpPr>
        <p:spPr>
          <a:xfrm rot="1035600">
            <a:off x="3018376" y="558671"/>
            <a:ext cx="310942" cy="310942"/>
          </a:xfrm>
          <a:custGeom>
            <a:rect b="b" l="l" r="r" t="t"/>
            <a:pathLst>
              <a:path extrusionOk="0" h="21600" w="21600">
                <a:moveTo>
                  <a:pt x="10800" y="0"/>
                </a:moveTo>
                <a:lnTo>
                  <a:pt x="10800" y="0"/>
                </a:ln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solidFill>
            <a:srgbClr val="99CCFF"/>
          </a:solidFill>
          <a:ln cap="flat" cmpd="sng" w="9525">
            <a:solidFill>
              <a:srgbClr val="000000"/>
            </a:solidFill>
            <a:prstDash val="solid"/>
            <a:round/>
            <a:headEnd len="sm" w="sm" type="none"/>
            <a:tailEnd len="sm" w="sm" type="none"/>
          </a:ln>
        </p:spPr>
        <p:txBody>
          <a:bodyPr anchorCtr="0" anchor="ctr" bIns="30600" lIns="61200" spcFirstLastPara="1" rIns="61200" wrap="square" tIns="30600">
            <a:noAutofit/>
          </a:bodyPr>
          <a:lstStyle/>
          <a:p>
            <a:pPr indent="0" lvl="0" marL="0" marR="0" rtl="0" algn="l">
              <a:lnSpc>
                <a:spcPct val="100000"/>
              </a:lnSpc>
              <a:spcBef>
                <a:spcPts val="0"/>
              </a:spcBef>
              <a:spcAft>
                <a:spcPts val="0"/>
              </a:spcAft>
              <a:buClr>
                <a:srgbClr val="000000"/>
              </a:buClr>
              <a:buSzPts val="1224"/>
              <a:buFont typeface="Arial"/>
              <a:buNone/>
            </a:pPr>
            <a:r>
              <a:t/>
            </a:r>
            <a:endParaRPr b="0" i="0" sz="1224" u="none" cap="none" strike="noStrike">
              <a:solidFill>
                <a:srgbClr val="000000"/>
              </a:solidFill>
              <a:latin typeface="Arial"/>
              <a:ea typeface="Arial"/>
              <a:cs typeface="Arial"/>
              <a:sym typeface="Arial"/>
            </a:endParaRPr>
          </a:p>
        </p:txBody>
      </p:sp>
      <p:cxnSp>
        <p:nvCxnSpPr>
          <p:cNvPr id="195" name="Google Shape;195;p24"/>
          <p:cNvCxnSpPr>
            <a:stCxn id="184" idx="8"/>
            <a:endCxn id="183" idx="4"/>
          </p:cNvCxnSpPr>
          <p:nvPr/>
        </p:nvCxnSpPr>
        <p:spPr>
          <a:xfrm flipH="1">
            <a:off x="2488867" y="3420363"/>
            <a:ext cx="155400" cy="777300"/>
          </a:xfrm>
          <a:prstGeom prst="straightConnector1">
            <a:avLst/>
          </a:prstGeom>
          <a:noFill/>
          <a:ln cap="flat" cmpd="sng" w="9525">
            <a:solidFill>
              <a:srgbClr val="000000"/>
            </a:solidFill>
            <a:prstDash val="solid"/>
            <a:round/>
            <a:headEnd len="sm" w="sm" type="none"/>
            <a:tailEnd len="med" w="med" type="stealth"/>
          </a:ln>
        </p:spPr>
      </p:cxnSp>
      <p:cxnSp>
        <p:nvCxnSpPr>
          <p:cNvPr id="196" name="Google Shape;196;p24"/>
          <p:cNvCxnSpPr>
            <a:stCxn id="185" idx="7"/>
            <a:endCxn id="184" idx="11"/>
          </p:cNvCxnSpPr>
          <p:nvPr/>
        </p:nvCxnSpPr>
        <p:spPr>
          <a:xfrm flipH="1">
            <a:off x="2754284" y="2908417"/>
            <a:ext cx="557400" cy="246600"/>
          </a:xfrm>
          <a:prstGeom prst="straightConnector1">
            <a:avLst/>
          </a:prstGeom>
          <a:noFill/>
          <a:ln cap="flat" cmpd="sng" w="9525">
            <a:solidFill>
              <a:srgbClr val="000000"/>
            </a:solidFill>
            <a:prstDash val="solid"/>
            <a:round/>
            <a:headEnd len="sm" w="sm" type="none"/>
            <a:tailEnd len="med" w="med" type="stealth"/>
          </a:ln>
        </p:spPr>
      </p:cxnSp>
      <p:cxnSp>
        <p:nvCxnSpPr>
          <p:cNvPr id="197" name="Google Shape;197;p24"/>
          <p:cNvCxnSpPr>
            <a:stCxn id="185" idx="9"/>
            <a:endCxn id="186" idx="5"/>
          </p:cNvCxnSpPr>
          <p:nvPr/>
        </p:nvCxnSpPr>
        <p:spPr>
          <a:xfrm>
            <a:off x="3531561" y="2908417"/>
            <a:ext cx="91200" cy="713100"/>
          </a:xfrm>
          <a:prstGeom prst="straightConnector1">
            <a:avLst/>
          </a:prstGeom>
          <a:noFill/>
          <a:ln cap="flat" cmpd="sng" w="9525">
            <a:solidFill>
              <a:srgbClr val="000000"/>
            </a:solidFill>
            <a:prstDash val="solid"/>
            <a:round/>
            <a:headEnd len="sm" w="sm" type="none"/>
            <a:tailEnd len="med" w="med" type="stealth"/>
          </a:ln>
        </p:spPr>
      </p:cxnSp>
      <p:cxnSp>
        <p:nvCxnSpPr>
          <p:cNvPr id="198" name="Google Shape;198;p24"/>
          <p:cNvCxnSpPr>
            <a:stCxn id="186" idx="9"/>
            <a:endCxn id="187" idx="5"/>
          </p:cNvCxnSpPr>
          <p:nvPr/>
        </p:nvCxnSpPr>
        <p:spPr>
          <a:xfrm>
            <a:off x="3842503" y="3841243"/>
            <a:ext cx="868500" cy="91200"/>
          </a:xfrm>
          <a:prstGeom prst="straightConnector1">
            <a:avLst/>
          </a:prstGeom>
          <a:noFill/>
          <a:ln cap="flat" cmpd="sng" w="9525">
            <a:solidFill>
              <a:srgbClr val="000000"/>
            </a:solidFill>
            <a:prstDash val="solid"/>
            <a:round/>
            <a:headEnd len="sm" w="sm" type="none"/>
            <a:tailEnd len="med" w="med" type="stealth"/>
          </a:ln>
        </p:spPr>
      </p:cxnSp>
      <p:cxnSp>
        <p:nvCxnSpPr>
          <p:cNvPr id="199" name="Google Shape;199;p24"/>
          <p:cNvCxnSpPr>
            <a:stCxn id="188" idx="8"/>
            <a:endCxn id="185" idx="4"/>
          </p:cNvCxnSpPr>
          <p:nvPr/>
        </p:nvCxnSpPr>
        <p:spPr>
          <a:xfrm flipH="1">
            <a:off x="3421694" y="2332066"/>
            <a:ext cx="155400" cy="310800"/>
          </a:xfrm>
          <a:prstGeom prst="straightConnector1">
            <a:avLst/>
          </a:prstGeom>
          <a:noFill/>
          <a:ln cap="flat" cmpd="sng" w="9525">
            <a:solidFill>
              <a:srgbClr val="000000"/>
            </a:solidFill>
            <a:prstDash val="solid"/>
            <a:round/>
            <a:headEnd len="sm" w="sm" type="none"/>
            <a:tailEnd len="med" w="med" type="stealth"/>
          </a:ln>
        </p:spPr>
      </p:cxnSp>
      <p:cxnSp>
        <p:nvCxnSpPr>
          <p:cNvPr id="200" name="Google Shape;200;p24"/>
          <p:cNvCxnSpPr>
            <a:stCxn id="201" idx="8"/>
            <a:endCxn id="188" idx="4"/>
          </p:cNvCxnSpPr>
          <p:nvPr/>
        </p:nvCxnSpPr>
        <p:spPr>
          <a:xfrm>
            <a:off x="3369963" y="1530908"/>
            <a:ext cx="207000" cy="490200"/>
          </a:xfrm>
          <a:prstGeom prst="straightConnector1">
            <a:avLst/>
          </a:prstGeom>
          <a:noFill/>
          <a:ln cap="flat" cmpd="sng" w="9525">
            <a:solidFill>
              <a:srgbClr val="000000"/>
            </a:solidFill>
            <a:prstDash val="solid"/>
            <a:round/>
            <a:headEnd len="sm" w="sm" type="none"/>
            <a:tailEnd len="med" w="med" type="stealth"/>
          </a:ln>
        </p:spPr>
      </p:cxnSp>
      <p:cxnSp>
        <p:nvCxnSpPr>
          <p:cNvPr id="202" name="Google Shape;202;p24"/>
          <p:cNvCxnSpPr>
            <a:stCxn id="191" idx="7"/>
            <a:endCxn id="190" idx="4"/>
          </p:cNvCxnSpPr>
          <p:nvPr/>
        </p:nvCxnSpPr>
        <p:spPr>
          <a:xfrm flipH="1">
            <a:off x="3110613" y="1820120"/>
            <a:ext cx="45600" cy="201000"/>
          </a:xfrm>
          <a:prstGeom prst="straightConnector1">
            <a:avLst/>
          </a:prstGeom>
          <a:noFill/>
          <a:ln cap="flat" cmpd="sng" w="9525">
            <a:solidFill>
              <a:srgbClr val="000000"/>
            </a:solidFill>
            <a:prstDash val="solid"/>
            <a:round/>
            <a:headEnd len="sm" w="sm" type="none"/>
            <a:tailEnd len="med" w="med" type="stealth"/>
          </a:ln>
        </p:spPr>
      </p:cxnSp>
      <p:cxnSp>
        <p:nvCxnSpPr>
          <p:cNvPr id="203" name="Google Shape;203;p24"/>
          <p:cNvCxnSpPr>
            <a:stCxn id="190" idx="6"/>
            <a:endCxn id="189" idx="10"/>
          </p:cNvCxnSpPr>
          <p:nvPr/>
        </p:nvCxnSpPr>
        <p:spPr>
          <a:xfrm flipH="1">
            <a:off x="2177910" y="2176594"/>
            <a:ext cx="777300" cy="155400"/>
          </a:xfrm>
          <a:prstGeom prst="straightConnector1">
            <a:avLst/>
          </a:prstGeom>
          <a:noFill/>
          <a:ln cap="flat" cmpd="sng" w="9525">
            <a:solidFill>
              <a:srgbClr val="000000"/>
            </a:solidFill>
            <a:prstDash val="solid"/>
            <a:round/>
            <a:headEnd len="sm" w="sm" type="none"/>
            <a:tailEnd len="med" w="med" type="stealth"/>
          </a:ln>
        </p:spPr>
      </p:cxnSp>
      <p:cxnSp>
        <p:nvCxnSpPr>
          <p:cNvPr id="204" name="Google Shape;204;p24"/>
          <p:cNvCxnSpPr>
            <a:stCxn id="192" idx="9"/>
            <a:endCxn id="193" idx="4"/>
          </p:cNvCxnSpPr>
          <p:nvPr/>
        </p:nvCxnSpPr>
        <p:spPr>
          <a:xfrm>
            <a:off x="4235465" y="1664648"/>
            <a:ext cx="298800" cy="585300"/>
          </a:xfrm>
          <a:prstGeom prst="straightConnector1">
            <a:avLst/>
          </a:prstGeom>
          <a:noFill/>
          <a:ln cap="flat" cmpd="sng" w="9525">
            <a:solidFill>
              <a:srgbClr val="000000"/>
            </a:solidFill>
            <a:prstDash val="solid"/>
            <a:round/>
            <a:headEnd len="sm" w="sm" type="none"/>
            <a:tailEnd len="med" w="med" type="stealth"/>
          </a:ln>
        </p:spPr>
      </p:cxnSp>
      <p:cxnSp>
        <p:nvCxnSpPr>
          <p:cNvPr id="205" name="Google Shape;205;p24"/>
          <p:cNvCxnSpPr>
            <a:stCxn id="201" idx="4"/>
            <a:endCxn id="194" idx="8"/>
          </p:cNvCxnSpPr>
          <p:nvPr/>
        </p:nvCxnSpPr>
        <p:spPr>
          <a:xfrm rot="10800000">
            <a:off x="3127659" y="862533"/>
            <a:ext cx="331500" cy="370500"/>
          </a:xfrm>
          <a:prstGeom prst="straightConnector1">
            <a:avLst/>
          </a:prstGeom>
          <a:noFill/>
          <a:ln cap="flat" cmpd="sng" w="9525">
            <a:solidFill>
              <a:srgbClr val="000000"/>
            </a:solidFill>
            <a:prstDash val="solid"/>
            <a:round/>
            <a:headEnd len="sm" w="sm" type="none"/>
            <a:tailEnd len="med" w="med" type="stealth"/>
          </a:ln>
        </p:spPr>
      </p:cxnSp>
      <p:sp>
        <p:nvSpPr>
          <p:cNvPr id="201" name="Google Shape;201;p24"/>
          <p:cNvSpPr/>
          <p:nvPr/>
        </p:nvSpPr>
        <p:spPr>
          <a:xfrm rot="1000200">
            <a:off x="3259090" y="1226499"/>
            <a:ext cx="310942" cy="310942"/>
          </a:xfrm>
          <a:custGeom>
            <a:rect b="b" l="l" r="r" t="t"/>
            <a:pathLst>
              <a:path extrusionOk="0" h="21600" w="21600">
                <a:moveTo>
                  <a:pt x="10800" y="0"/>
                </a:moveTo>
                <a:lnTo>
                  <a:pt x="10800" y="0"/>
                </a:ln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solidFill>
            <a:srgbClr val="99CCFF"/>
          </a:solidFill>
          <a:ln cap="flat" cmpd="sng" w="9525">
            <a:solidFill>
              <a:srgbClr val="000000"/>
            </a:solidFill>
            <a:prstDash val="solid"/>
            <a:round/>
            <a:headEnd len="sm" w="sm" type="none"/>
            <a:tailEnd len="sm" w="sm" type="none"/>
          </a:ln>
        </p:spPr>
        <p:txBody>
          <a:bodyPr anchorCtr="0" anchor="ctr" bIns="30600" lIns="61200" spcFirstLastPara="1" rIns="61200" wrap="square" tIns="30600">
            <a:noAutofit/>
          </a:bodyPr>
          <a:lstStyle/>
          <a:p>
            <a:pPr indent="0" lvl="0" marL="0" marR="0" rtl="0" algn="l">
              <a:lnSpc>
                <a:spcPct val="100000"/>
              </a:lnSpc>
              <a:spcBef>
                <a:spcPts val="0"/>
              </a:spcBef>
              <a:spcAft>
                <a:spcPts val="0"/>
              </a:spcAft>
              <a:buClr>
                <a:srgbClr val="000000"/>
              </a:buClr>
              <a:buSzPts val="1224"/>
              <a:buFont typeface="Arial"/>
              <a:buNone/>
            </a:pPr>
            <a:r>
              <a:t/>
            </a:r>
            <a:endParaRPr b="0" i="0" sz="1224" u="none" cap="none" strike="noStrike">
              <a:solidFill>
                <a:srgbClr val="000000"/>
              </a:solidFill>
              <a:latin typeface="Arial"/>
              <a:ea typeface="Arial"/>
              <a:cs typeface="Arial"/>
              <a:sym typeface="Arial"/>
            </a:endParaRPr>
          </a:p>
        </p:txBody>
      </p:sp>
      <p:cxnSp>
        <p:nvCxnSpPr>
          <p:cNvPr id="206" name="Google Shape;206;p24"/>
          <p:cNvCxnSpPr>
            <a:stCxn id="201" idx="6"/>
            <a:endCxn id="191" idx="4"/>
          </p:cNvCxnSpPr>
          <p:nvPr/>
        </p:nvCxnSpPr>
        <p:spPr>
          <a:xfrm>
            <a:off x="3265624" y="1337372"/>
            <a:ext cx="600" cy="217200"/>
          </a:xfrm>
          <a:prstGeom prst="straightConnector1">
            <a:avLst/>
          </a:prstGeom>
          <a:noFill/>
          <a:ln cap="flat" cmpd="sng" w="9525">
            <a:solidFill>
              <a:srgbClr val="000000"/>
            </a:solidFill>
            <a:prstDash val="solid"/>
            <a:round/>
            <a:headEnd len="sm" w="sm" type="none"/>
            <a:tailEnd len="med" w="med" type="stealth"/>
          </a:ln>
        </p:spPr>
      </p:cxnSp>
      <p:cxnSp>
        <p:nvCxnSpPr>
          <p:cNvPr id="207" name="Google Shape;207;p24"/>
          <p:cNvCxnSpPr>
            <a:stCxn id="201" idx="9"/>
            <a:endCxn id="192" idx="6"/>
          </p:cNvCxnSpPr>
          <p:nvPr/>
        </p:nvCxnSpPr>
        <p:spPr>
          <a:xfrm>
            <a:off x="3488343" y="1518825"/>
            <a:ext cx="481800" cy="36000"/>
          </a:xfrm>
          <a:prstGeom prst="straightConnector1">
            <a:avLst/>
          </a:prstGeom>
          <a:noFill/>
          <a:ln cap="flat" cmpd="sng" w="9525">
            <a:solidFill>
              <a:srgbClr val="000000"/>
            </a:solidFill>
            <a:prstDash val="solid"/>
            <a:round/>
            <a:headEnd len="sm" w="sm" type="none"/>
            <a:tailEnd len="med" w="med" type="stealth"/>
          </a:ln>
        </p:spPr>
      </p:cxnSp>
      <p:sp>
        <p:nvSpPr>
          <p:cNvPr id="208" name="Google Shape;208;p24"/>
          <p:cNvSpPr txBox="1"/>
          <p:nvPr/>
        </p:nvSpPr>
        <p:spPr>
          <a:xfrm>
            <a:off x="4437946" y="4711836"/>
            <a:ext cx="4572000" cy="30777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400"/>
              <a:buFont typeface="Arial"/>
              <a:buNone/>
            </a:pPr>
            <a:r>
              <a:rPr b="0" i="0" lang="en" sz="1400" u="none" cap="none" strike="noStrike">
                <a:solidFill>
                  <a:srgbClr val="FFFFFF"/>
                </a:solidFill>
                <a:highlight>
                  <a:srgbClr val="0000FF"/>
                </a:highlight>
                <a:latin typeface="Caveat"/>
                <a:ea typeface="Caveat"/>
                <a:cs typeface="Caveat"/>
                <a:sym typeface="Caveat"/>
              </a:rPr>
              <a:t>Slide courtesy of Keith Schwartz</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5"/>
          <p:cNvSpPr/>
          <p:nvPr/>
        </p:nvSpPr>
        <p:spPr>
          <a:xfrm>
            <a:off x="2488796" y="310942"/>
            <a:ext cx="1399239" cy="621884"/>
          </a:xfrm>
          <a:custGeom>
            <a:rect b="b" l="l" r="r" t="t"/>
            <a:pathLst>
              <a:path extrusionOk="0" h="21600" w="21600">
                <a:moveTo>
                  <a:pt x="0" y="0"/>
                </a:moveTo>
                <a:lnTo>
                  <a:pt x="21600" y="0"/>
                </a:lnTo>
                <a:lnTo>
                  <a:pt x="21600" y="21600"/>
                </a:lnTo>
                <a:lnTo>
                  <a:pt x="0" y="21600"/>
                </a:lnTo>
                <a:lnTo>
                  <a:pt x="0" y="0"/>
                </a:lnTo>
                <a:close/>
              </a:path>
            </a:pathLst>
          </a:custGeom>
          <a:solidFill>
            <a:srgbClr val="99CCFF"/>
          </a:solidFill>
          <a:ln cap="flat" cmpd="sng" w="9525">
            <a:solidFill>
              <a:srgbClr val="000000"/>
            </a:solidFill>
            <a:prstDash val="solid"/>
            <a:round/>
            <a:headEnd len="sm" w="sm" type="none"/>
            <a:tailEnd len="sm" w="sm" type="none"/>
          </a:ln>
        </p:spPr>
        <p:txBody>
          <a:bodyPr anchorCtr="0" anchor="ctr" bIns="30600" lIns="61200" spcFirstLastPara="1" rIns="61200" wrap="square" tIns="30600">
            <a:noAutofit/>
          </a:bodyPr>
          <a:lstStyle/>
          <a:p>
            <a:pPr indent="0" lvl="0" marL="0" marR="0" rtl="0" algn="ctr">
              <a:lnSpc>
                <a:spcPct val="100000"/>
              </a:lnSpc>
              <a:spcBef>
                <a:spcPts val="0"/>
              </a:spcBef>
              <a:spcAft>
                <a:spcPts val="0"/>
              </a:spcAft>
              <a:buClr>
                <a:srgbClr val="000000"/>
              </a:buClr>
              <a:buSzPts val="1768"/>
              <a:buFont typeface="Arial"/>
              <a:buNone/>
            </a:pPr>
            <a:r>
              <a:rPr b="0" i="0" lang="en" sz="1768" u="none" cap="none" strike="noStrike">
                <a:solidFill>
                  <a:srgbClr val="000000"/>
                </a:solidFill>
                <a:latin typeface="Arial"/>
                <a:ea typeface="Arial"/>
                <a:cs typeface="Arial"/>
                <a:sym typeface="Arial"/>
              </a:rPr>
              <a:t>Sentence</a:t>
            </a:r>
            <a:endParaRPr b="0" i="0" sz="1400" u="none" cap="none" strike="noStrike">
              <a:solidFill>
                <a:srgbClr val="000000"/>
              </a:solidFill>
              <a:latin typeface="Arial"/>
              <a:ea typeface="Arial"/>
              <a:cs typeface="Arial"/>
              <a:sym typeface="Arial"/>
            </a:endParaRPr>
          </a:p>
        </p:txBody>
      </p:sp>
      <p:sp>
        <p:nvSpPr>
          <p:cNvPr id="215" name="Google Shape;215;p25"/>
          <p:cNvSpPr/>
          <p:nvPr/>
        </p:nvSpPr>
        <p:spPr>
          <a:xfrm>
            <a:off x="778615" y="1399239"/>
            <a:ext cx="1243768" cy="621884"/>
          </a:xfrm>
          <a:custGeom>
            <a:rect b="b" l="l" r="r" t="t"/>
            <a:pathLst>
              <a:path extrusionOk="0" h="21600" w="21600">
                <a:moveTo>
                  <a:pt x="0" y="0"/>
                </a:moveTo>
                <a:lnTo>
                  <a:pt x="21600" y="0"/>
                </a:lnTo>
                <a:lnTo>
                  <a:pt x="21600" y="21600"/>
                </a:lnTo>
                <a:lnTo>
                  <a:pt x="0" y="21600"/>
                </a:lnTo>
                <a:lnTo>
                  <a:pt x="0" y="0"/>
                </a:lnTo>
                <a:close/>
              </a:path>
            </a:pathLst>
          </a:custGeom>
          <a:solidFill>
            <a:srgbClr val="99CCFF"/>
          </a:solidFill>
          <a:ln cap="flat" cmpd="sng" w="9525">
            <a:solidFill>
              <a:srgbClr val="000000"/>
            </a:solidFill>
            <a:prstDash val="solid"/>
            <a:round/>
            <a:headEnd len="sm" w="sm" type="none"/>
            <a:tailEnd len="sm" w="sm" type="none"/>
          </a:ln>
        </p:spPr>
        <p:txBody>
          <a:bodyPr anchorCtr="0" anchor="ctr" bIns="30600" lIns="61200" spcFirstLastPara="1" rIns="61200" wrap="square" tIns="30600">
            <a:noAutofit/>
          </a:bodyPr>
          <a:lstStyle/>
          <a:p>
            <a:pPr indent="0" lvl="0" marL="0" marR="0" rtl="0" algn="ctr">
              <a:lnSpc>
                <a:spcPct val="100000"/>
              </a:lnSpc>
              <a:spcBef>
                <a:spcPts val="0"/>
              </a:spcBef>
              <a:spcAft>
                <a:spcPts val="0"/>
              </a:spcAft>
              <a:buClr>
                <a:srgbClr val="000000"/>
              </a:buClr>
              <a:buSzPts val="1768"/>
              <a:buFont typeface="Arial"/>
              <a:buNone/>
            </a:pPr>
            <a:r>
              <a:rPr b="0" i="0" lang="en" sz="1768" u="none" cap="none" strike="noStrike">
                <a:solidFill>
                  <a:srgbClr val="000000"/>
                </a:solidFill>
                <a:latin typeface="Arial"/>
                <a:ea typeface="Arial"/>
                <a:cs typeface="Arial"/>
                <a:sym typeface="Arial"/>
              </a:rPr>
              <a:t>Subject</a:t>
            </a:r>
            <a:endParaRPr b="0" i="0" sz="1400" u="none" cap="none" strike="noStrike">
              <a:solidFill>
                <a:srgbClr val="000000"/>
              </a:solidFill>
              <a:latin typeface="Arial"/>
              <a:ea typeface="Arial"/>
              <a:cs typeface="Arial"/>
              <a:sym typeface="Arial"/>
            </a:endParaRPr>
          </a:p>
        </p:txBody>
      </p:sp>
      <p:sp>
        <p:nvSpPr>
          <p:cNvPr id="216" name="Google Shape;216;p25"/>
          <p:cNvSpPr/>
          <p:nvPr/>
        </p:nvSpPr>
        <p:spPr>
          <a:xfrm>
            <a:off x="2333325" y="1399239"/>
            <a:ext cx="1710181" cy="621884"/>
          </a:xfrm>
          <a:custGeom>
            <a:rect b="b" l="l" r="r" t="t"/>
            <a:pathLst>
              <a:path extrusionOk="0" h="21600" w="21600">
                <a:moveTo>
                  <a:pt x="0" y="0"/>
                </a:moveTo>
                <a:lnTo>
                  <a:pt x="21600" y="0"/>
                </a:lnTo>
                <a:lnTo>
                  <a:pt x="21600" y="21600"/>
                </a:lnTo>
                <a:lnTo>
                  <a:pt x="0" y="21600"/>
                </a:lnTo>
                <a:lnTo>
                  <a:pt x="0" y="0"/>
                </a:lnTo>
                <a:close/>
              </a:path>
            </a:pathLst>
          </a:custGeom>
          <a:solidFill>
            <a:srgbClr val="99CCFF"/>
          </a:solidFill>
          <a:ln cap="flat" cmpd="sng" w="9525">
            <a:solidFill>
              <a:srgbClr val="000000"/>
            </a:solidFill>
            <a:prstDash val="solid"/>
            <a:round/>
            <a:headEnd len="sm" w="sm" type="none"/>
            <a:tailEnd len="sm" w="sm" type="none"/>
          </a:ln>
        </p:spPr>
        <p:txBody>
          <a:bodyPr anchorCtr="0" anchor="ctr" bIns="30600" lIns="61200" spcFirstLastPara="1" rIns="61200" wrap="square" tIns="30600">
            <a:noAutofit/>
          </a:bodyPr>
          <a:lstStyle/>
          <a:p>
            <a:pPr indent="0" lvl="0" marL="0" marR="0" rtl="0" algn="ctr">
              <a:lnSpc>
                <a:spcPct val="100000"/>
              </a:lnSpc>
              <a:spcBef>
                <a:spcPts val="0"/>
              </a:spcBef>
              <a:spcAft>
                <a:spcPts val="0"/>
              </a:spcAft>
              <a:buClr>
                <a:srgbClr val="000000"/>
              </a:buClr>
              <a:buSzPts val="1768"/>
              <a:buFont typeface="Arial"/>
              <a:buNone/>
            </a:pPr>
            <a:r>
              <a:rPr b="0" i="0" lang="en" sz="1768" u="none" cap="none" strike="noStrike">
                <a:solidFill>
                  <a:srgbClr val="000000"/>
                </a:solidFill>
                <a:latin typeface="Arial"/>
                <a:ea typeface="Arial"/>
                <a:cs typeface="Arial"/>
                <a:sym typeface="Arial"/>
              </a:rPr>
              <a:t>Verb Phrase</a:t>
            </a:r>
            <a:endParaRPr b="0" i="0" sz="1400" u="none" cap="none" strike="noStrike">
              <a:solidFill>
                <a:srgbClr val="000000"/>
              </a:solidFill>
              <a:latin typeface="Arial"/>
              <a:ea typeface="Arial"/>
              <a:cs typeface="Arial"/>
              <a:sym typeface="Arial"/>
            </a:endParaRPr>
          </a:p>
        </p:txBody>
      </p:sp>
      <p:sp>
        <p:nvSpPr>
          <p:cNvPr id="217" name="Google Shape;217;p25"/>
          <p:cNvSpPr/>
          <p:nvPr/>
        </p:nvSpPr>
        <p:spPr>
          <a:xfrm>
            <a:off x="4509920" y="1399239"/>
            <a:ext cx="1243768" cy="621884"/>
          </a:xfrm>
          <a:custGeom>
            <a:rect b="b" l="l" r="r" t="t"/>
            <a:pathLst>
              <a:path extrusionOk="0" h="21600" w="21600">
                <a:moveTo>
                  <a:pt x="0" y="0"/>
                </a:moveTo>
                <a:lnTo>
                  <a:pt x="21600" y="0"/>
                </a:lnTo>
                <a:lnTo>
                  <a:pt x="21600" y="21600"/>
                </a:lnTo>
                <a:lnTo>
                  <a:pt x="0" y="21600"/>
                </a:lnTo>
                <a:lnTo>
                  <a:pt x="0" y="0"/>
                </a:lnTo>
                <a:close/>
              </a:path>
            </a:pathLst>
          </a:custGeom>
          <a:solidFill>
            <a:srgbClr val="99CCFF"/>
          </a:solidFill>
          <a:ln cap="flat" cmpd="sng" w="9525">
            <a:solidFill>
              <a:srgbClr val="000000"/>
            </a:solidFill>
            <a:prstDash val="solid"/>
            <a:round/>
            <a:headEnd len="sm" w="sm" type="none"/>
            <a:tailEnd len="sm" w="sm" type="none"/>
          </a:ln>
        </p:spPr>
        <p:txBody>
          <a:bodyPr anchorCtr="0" anchor="ctr" bIns="30600" lIns="61200" spcFirstLastPara="1" rIns="61200" wrap="square" tIns="30600">
            <a:noAutofit/>
          </a:bodyPr>
          <a:lstStyle/>
          <a:p>
            <a:pPr indent="0" lvl="0" marL="0" marR="0" rtl="0" algn="ctr">
              <a:lnSpc>
                <a:spcPct val="100000"/>
              </a:lnSpc>
              <a:spcBef>
                <a:spcPts val="0"/>
              </a:spcBef>
              <a:spcAft>
                <a:spcPts val="0"/>
              </a:spcAft>
              <a:buClr>
                <a:srgbClr val="000000"/>
              </a:buClr>
              <a:buSzPts val="1768"/>
              <a:buFont typeface="Arial"/>
              <a:buNone/>
            </a:pPr>
            <a:r>
              <a:rPr b="0" i="0" lang="en" sz="1768" u="none" cap="none" strike="noStrike">
                <a:solidFill>
                  <a:srgbClr val="000000"/>
                </a:solidFill>
                <a:latin typeface="Arial"/>
                <a:ea typeface="Arial"/>
                <a:cs typeface="Arial"/>
                <a:sym typeface="Arial"/>
              </a:rPr>
              <a:t>Object</a:t>
            </a:r>
            <a:endParaRPr b="0" i="0" sz="1400" u="none" cap="none" strike="noStrike">
              <a:solidFill>
                <a:srgbClr val="000000"/>
              </a:solidFill>
              <a:latin typeface="Arial"/>
              <a:ea typeface="Arial"/>
              <a:cs typeface="Arial"/>
              <a:sym typeface="Arial"/>
            </a:endParaRPr>
          </a:p>
        </p:txBody>
      </p:sp>
      <p:sp>
        <p:nvSpPr>
          <p:cNvPr id="218" name="Google Shape;218;p25"/>
          <p:cNvSpPr/>
          <p:nvPr/>
        </p:nvSpPr>
        <p:spPr>
          <a:xfrm>
            <a:off x="778615" y="4197718"/>
            <a:ext cx="1243768" cy="621884"/>
          </a:xfrm>
          <a:custGeom>
            <a:rect b="b" l="l" r="r" t="t"/>
            <a:pathLst>
              <a:path extrusionOk="0" h="21600" w="21600">
                <a:moveTo>
                  <a:pt x="0" y="0"/>
                </a:moveTo>
                <a:lnTo>
                  <a:pt x="21600" y="0"/>
                </a:lnTo>
                <a:lnTo>
                  <a:pt x="21600" y="21600"/>
                </a:lnTo>
                <a:lnTo>
                  <a:pt x="0" y="21600"/>
                </a:lnTo>
                <a:lnTo>
                  <a:pt x="0" y="0"/>
                </a:lnTo>
                <a:close/>
              </a:path>
            </a:pathLst>
          </a:custGeom>
          <a:solidFill>
            <a:srgbClr val="FFD320"/>
          </a:solidFill>
          <a:ln cap="flat" cmpd="sng" w="9525">
            <a:solidFill>
              <a:srgbClr val="000000"/>
            </a:solidFill>
            <a:prstDash val="solid"/>
            <a:round/>
            <a:headEnd len="sm" w="sm" type="none"/>
            <a:tailEnd len="sm" w="sm" type="none"/>
          </a:ln>
        </p:spPr>
        <p:txBody>
          <a:bodyPr anchorCtr="0" anchor="ctr" bIns="30600" lIns="61200" spcFirstLastPara="1" rIns="61200" wrap="square" tIns="30600">
            <a:noAutofit/>
          </a:bodyPr>
          <a:lstStyle/>
          <a:p>
            <a:pPr indent="0" lvl="0" marL="0" marR="0" rtl="0" algn="ctr">
              <a:lnSpc>
                <a:spcPct val="100000"/>
              </a:lnSpc>
              <a:spcBef>
                <a:spcPts val="0"/>
              </a:spcBef>
              <a:spcAft>
                <a:spcPts val="0"/>
              </a:spcAft>
              <a:buClr>
                <a:srgbClr val="000000"/>
              </a:buClr>
              <a:buSzPts val="1768"/>
              <a:buFont typeface="Arial"/>
              <a:buNone/>
            </a:pPr>
            <a:r>
              <a:rPr b="0" i="0" lang="en" sz="1768" u="none" cap="none" strike="noStrike">
                <a:solidFill>
                  <a:srgbClr val="000000"/>
                </a:solidFill>
                <a:latin typeface="Arial"/>
                <a:ea typeface="Arial"/>
                <a:cs typeface="Arial"/>
                <a:sym typeface="Arial"/>
              </a:rPr>
              <a:t>CS106B</a:t>
            </a:r>
            <a:endParaRPr b="0" i="0" sz="1400" u="none" cap="none" strike="noStrike">
              <a:solidFill>
                <a:srgbClr val="000000"/>
              </a:solidFill>
              <a:latin typeface="Arial"/>
              <a:ea typeface="Arial"/>
              <a:cs typeface="Arial"/>
              <a:sym typeface="Arial"/>
            </a:endParaRPr>
          </a:p>
        </p:txBody>
      </p:sp>
      <p:sp>
        <p:nvSpPr>
          <p:cNvPr id="219" name="Google Shape;219;p25"/>
          <p:cNvSpPr/>
          <p:nvPr/>
        </p:nvSpPr>
        <p:spPr>
          <a:xfrm>
            <a:off x="2177854" y="2798479"/>
            <a:ext cx="932826" cy="621884"/>
          </a:xfrm>
          <a:custGeom>
            <a:rect b="b" l="l" r="r" t="t"/>
            <a:pathLst>
              <a:path extrusionOk="0" h="21600" w="21600">
                <a:moveTo>
                  <a:pt x="0" y="0"/>
                </a:moveTo>
                <a:lnTo>
                  <a:pt x="21600" y="0"/>
                </a:lnTo>
                <a:lnTo>
                  <a:pt x="21600" y="21600"/>
                </a:lnTo>
                <a:lnTo>
                  <a:pt x="0" y="21600"/>
                </a:lnTo>
                <a:lnTo>
                  <a:pt x="0" y="0"/>
                </a:lnTo>
                <a:close/>
              </a:path>
            </a:pathLst>
          </a:custGeom>
          <a:solidFill>
            <a:srgbClr val="99CCFF"/>
          </a:solidFill>
          <a:ln cap="flat" cmpd="sng" w="9525">
            <a:solidFill>
              <a:srgbClr val="000000"/>
            </a:solidFill>
            <a:prstDash val="solid"/>
            <a:round/>
            <a:headEnd len="sm" w="sm" type="none"/>
            <a:tailEnd len="sm" w="sm" type="none"/>
          </a:ln>
        </p:spPr>
        <p:txBody>
          <a:bodyPr anchorCtr="0" anchor="ctr" bIns="30600" lIns="61200" spcFirstLastPara="1" rIns="61200" wrap="square" tIns="30600">
            <a:noAutofit/>
          </a:bodyPr>
          <a:lstStyle/>
          <a:p>
            <a:pPr indent="0" lvl="0" marL="0" marR="0" rtl="0" algn="ctr">
              <a:lnSpc>
                <a:spcPct val="100000"/>
              </a:lnSpc>
              <a:spcBef>
                <a:spcPts val="0"/>
              </a:spcBef>
              <a:spcAft>
                <a:spcPts val="0"/>
              </a:spcAft>
              <a:buClr>
                <a:srgbClr val="000000"/>
              </a:buClr>
              <a:buSzPts val="1768"/>
              <a:buFont typeface="Arial"/>
              <a:buNone/>
            </a:pPr>
            <a:r>
              <a:rPr b="0" i="0" lang="en" sz="1768" u="none" cap="none" strike="noStrike">
                <a:solidFill>
                  <a:srgbClr val="000000"/>
                </a:solidFill>
                <a:latin typeface="Arial"/>
                <a:ea typeface="Arial"/>
                <a:cs typeface="Arial"/>
                <a:sym typeface="Arial"/>
              </a:rPr>
              <a:t>Adverb</a:t>
            </a:r>
            <a:endParaRPr b="0" i="0" sz="1400" u="none" cap="none" strike="noStrike">
              <a:solidFill>
                <a:srgbClr val="000000"/>
              </a:solidFill>
              <a:latin typeface="Arial"/>
              <a:ea typeface="Arial"/>
              <a:cs typeface="Arial"/>
              <a:sym typeface="Arial"/>
            </a:endParaRPr>
          </a:p>
        </p:txBody>
      </p:sp>
      <p:sp>
        <p:nvSpPr>
          <p:cNvPr id="220" name="Google Shape;220;p25"/>
          <p:cNvSpPr/>
          <p:nvPr/>
        </p:nvSpPr>
        <p:spPr>
          <a:xfrm>
            <a:off x="3266152" y="2798479"/>
            <a:ext cx="777355" cy="621884"/>
          </a:xfrm>
          <a:custGeom>
            <a:rect b="b" l="l" r="r" t="t"/>
            <a:pathLst>
              <a:path extrusionOk="0" h="21600" w="21600">
                <a:moveTo>
                  <a:pt x="0" y="0"/>
                </a:moveTo>
                <a:lnTo>
                  <a:pt x="21600" y="0"/>
                </a:lnTo>
                <a:lnTo>
                  <a:pt x="21600" y="21600"/>
                </a:lnTo>
                <a:lnTo>
                  <a:pt x="0" y="21600"/>
                </a:lnTo>
                <a:lnTo>
                  <a:pt x="0" y="0"/>
                </a:lnTo>
                <a:close/>
              </a:path>
            </a:pathLst>
          </a:custGeom>
          <a:solidFill>
            <a:srgbClr val="99CCFF"/>
          </a:solidFill>
          <a:ln cap="flat" cmpd="sng" w="9525">
            <a:solidFill>
              <a:srgbClr val="000000"/>
            </a:solidFill>
            <a:prstDash val="solid"/>
            <a:round/>
            <a:headEnd len="sm" w="sm" type="none"/>
            <a:tailEnd len="sm" w="sm" type="none"/>
          </a:ln>
        </p:spPr>
        <p:txBody>
          <a:bodyPr anchorCtr="0" anchor="ctr" bIns="30600" lIns="61200" spcFirstLastPara="1" rIns="61200" wrap="square" tIns="30600">
            <a:noAutofit/>
          </a:bodyPr>
          <a:lstStyle/>
          <a:p>
            <a:pPr indent="0" lvl="0" marL="0" marR="0" rtl="0" algn="ctr">
              <a:lnSpc>
                <a:spcPct val="100000"/>
              </a:lnSpc>
              <a:spcBef>
                <a:spcPts val="0"/>
              </a:spcBef>
              <a:spcAft>
                <a:spcPts val="0"/>
              </a:spcAft>
              <a:buClr>
                <a:srgbClr val="000000"/>
              </a:buClr>
              <a:buSzPts val="1768"/>
              <a:buFont typeface="Arial"/>
              <a:buNone/>
            </a:pPr>
            <a:r>
              <a:rPr b="0" i="0" lang="en" sz="1768" u="none" cap="none" strike="noStrike">
                <a:solidFill>
                  <a:srgbClr val="000000"/>
                </a:solidFill>
                <a:latin typeface="Arial"/>
                <a:ea typeface="Arial"/>
                <a:cs typeface="Arial"/>
                <a:sym typeface="Arial"/>
              </a:rPr>
              <a:t>Verb</a:t>
            </a:r>
            <a:endParaRPr b="0" i="0" sz="1400" u="none" cap="none" strike="noStrike">
              <a:solidFill>
                <a:srgbClr val="000000"/>
              </a:solidFill>
              <a:latin typeface="Arial"/>
              <a:ea typeface="Arial"/>
              <a:cs typeface="Arial"/>
              <a:sym typeface="Arial"/>
            </a:endParaRPr>
          </a:p>
        </p:txBody>
      </p:sp>
      <p:sp>
        <p:nvSpPr>
          <p:cNvPr id="221" name="Google Shape;221;p25"/>
          <p:cNvSpPr/>
          <p:nvPr/>
        </p:nvSpPr>
        <p:spPr>
          <a:xfrm>
            <a:off x="4198978" y="2798479"/>
            <a:ext cx="932826" cy="621884"/>
          </a:xfrm>
          <a:custGeom>
            <a:rect b="b" l="l" r="r" t="t"/>
            <a:pathLst>
              <a:path extrusionOk="0" h="21600" w="21600">
                <a:moveTo>
                  <a:pt x="0" y="0"/>
                </a:moveTo>
                <a:lnTo>
                  <a:pt x="21600" y="0"/>
                </a:lnTo>
                <a:lnTo>
                  <a:pt x="21600" y="21600"/>
                </a:lnTo>
                <a:lnTo>
                  <a:pt x="0" y="21600"/>
                </a:lnTo>
                <a:lnTo>
                  <a:pt x="0" y="0"/>
                </a:lnTo>
                <a:close/>
              </a:path>
            </a:pathLst>
          </a:custGeom>
          <a:solidFill>
            <a:srgbClr val="99CCFF"/>
          </a:solidFill>
          <a:ln cap="flat" cmpd="sng" w="9525">
            <a:solidFill>
              <a:srgbClr val="000000"/>
            </a:solidFill>
            <a:prstDash val="solid"/>
            <a:round/>
            <a:headEnd len="sm" w="sm" type="none"/>
            <a:tailEnd len="sm" w="sm" type="none"/>
          </a:ln>
        </p:spPr>
        <p:txBody>
          <a:bodyPr anchorCtr="0" anchor="ctr" bIns="30600" lIns="61200" spcFirstLastPara="1" rIns="61200" wrap="square" tIns="30600">
            <a:noAutofit/>
          </a:bodyPr>
          <a:lstStyle/>
          <a:p>
            <a:pPr indent="0" lvl="0" marL="0" marR="0" rtl="0" algn="ctr">
              <a:lnSpc>
                <a:spcPct val="100000"/>
              </a:lnSpc>
              <a:spcBef>
                <a:spcPts val="0"/>
              </a:spcBef>
              <a:spcAft>
                <a:spcPts val="0"/>
              </a:spcAft>
              <a:buClr>
                <a:srgbClr val="000000"/>
              </a:buClr>
              <a:buSzPts val="1224"/>
              <a:buFont typeface="Arial"/>
              <a:buNone/>
            </a:pPr>
            <a:r>
              <a:rPr b="0" i="0" lang="en" sz="1224" u="none" cap="none" strike="noStrike">
                <a:solidFill>
                  <a:srgbClr val="000000"/>
                </a:solidFill>
                <a:latin typeface="Arial"/>
                <a:ea typeface="Arial"/>
                <a:cs typeface="Arial"/>
                <a:sym typeface="Arial"/>
              </a:rPr>
              <a:t>Possessive</a:t>
            </a:r>
            <a:endParaRPr b="0" i="0" sz="1400" u="none" cap="none" strike="noStrike">
              <a:solidFill>
                <a:srgbClr val="000000"/>
              </a:solidFill>
              <a:latin typeface="Arial"/>
              <a:ea typeface="Arial"/>
              <a:cs typeface="Arial"/>
              <a:sym typeface="Arial"/>
            </a:endParaRPr>
          </a:p>
        </p:txBody>
      </p:sp>
      <p:sp>
        <p:nvSpPr>
          <p:cNvPr id="222" name="Google Shape;222;p25"/>
          <p:cNvSpPr/>
          <p:nvPr/>
        </p:nvSpPr>
        <p:spPr>
          <a:xfrm>
            <a:off x="5287275" y="2798479"/>
            <a:ext cx="777355" cy="621884"/>
          </a:xfrm>
          <a:custGeom>
            <a:rect b="b" l="l" r="r" t="t"/>
            <a:pathLst>
              <a:path extrusionOk="0" h="21600" w="21600">
                <a:moveTo>
                  <a:pt x="0" y="0"/>
                </a:moveTo>
                <a:lnTo>
                  <a:pt x="21600" y="0"/>
                </a:lnTo>
                <a:lnTo>
                  <a:pt x="21600" y="21600"/>
                </a:lnTo>
                <a:lnTo>
                  <a:pt x="0" y="21600"/>
                </a:lnTo>
                <a:lnTo>
                  <a:pt x="0" y="0"/>
                </a:lnTo>
                <a:close/>
              </a:path>
            </a:pathLst>
          </a:custGeom>
          <a:solidFill>
            <a:srgbClr val="99CCFF"/>
          </a:solidFill>
          <a:ln cap="flat" cmpd="sng" w="9525">
            <a:solidFill>
              <a:srgbClr val="000000"/>
            </a:solidFill>
            <a:prstDash val="solid"/>
            <a:round/>
            <a:headEnd len="sm" w="sm" type="none"/>
            <a:tailEnd len="sm" w="sm" type="none"/>
          </a:ln>
        </p:spPr>
        <p:txBody>
          <a:bodyPr anchorCtr="0" anchor="ctr" bIns="30600" lIns="61200" spcFirstLastPara="1" rIns="61200" wrap="square" tIns="30600">
            <a:noAutofit/>
          </a:bodyPr>
          <a:lstStyle/>
          <a:p>
            <a:pPr indent="0" lvl="0" marL="0" marR="0" rtl="0" algn="ctr">
              <a:lnSpc>
                <a:spcPct val="100000"/>
              </a:lnSpc>
              <a:spcBef>
                <a:spcPts val="0"/>
              </a:spcBef>
              <a:spcAft>
                <a:spcPts val="0"/>
              </a:spcAft>
              <a:buClr>
                <a:srgbClr val="000000"/>
              </a:buClr>
              <a:buSzPts val="1768"/>
              <a:buFont typeface="Arial"/>
              <a:buNone/>
            </a:pPr>
            <a:r>
              <a:rPr b="0" i="0" lang="en" sz="1768" u="none" cap="none" strike="noStrike">
                <a:solidFill>
                  <a:srgbClr val="000000"/>
                </a:solidFill>
                <a:latin typeface="Arial"/>
                <a:ea typeface="Arial"/>
                <a:cs typeface="Arial"/>
                <a:sym typeface="Arial"/>
              </a:rPr>
              <a:t>Noun</a:t>
            </a:r>
            <a:endParaRPr b="0" i="0" sz="1400" u="none" cap="none" strike="noStrike">
              <a:solidFill>
                <a:srgbClr val="000000"/>
              </a:solidFill>
              <a:latin typeface="Arial"/>
              <a:ea typeface="Arial"/>
              <a:cs typeface="Arial"/>
              <a:sym typeface="Arial"/>
            </a:endParaRPr>
          </a:p>
        </p:txBody>
      </p:sp>
      <p:sp>
        <p:nvSpPr>
          <p:cNvPr id="223" name="Google Shape;223;p25"/>
          <p:cNvSpPr/>
          <p:nvPr/>
        </p:nvSpPr>
        <p:spPr>
          <a:xfrm>
            <a:off x="2177854" y="4197718"/>
            <a:ext cx="932826" cy="621884"/>
          </a:xfrm>
          <a:custGeom>
            <a:rect b="b" l="l" r="r" t="t"/>
            <a:pathLst>
              <a:path extrusionOk="0" h="21600" w="21600">
                <a:moveTo>
                  <a:pt x="0" y="0"/>
                </a:moveTo>
                <a:lnTo>
                  <a:pt x="21600" y="0"/>
                </a:lnTo>
                <a:lnTo>
                  <a:pt x="21600" y="21600"/>
                </a:lnTo>
                <a:lnTo>
                  <a:pt x="0" y="21600"/>
                </a:lnTo>
                <a:lnTo>
                  <a:pt x="0" y="0"/>
                </a:lnTo>
                <a:close/>
              </a:path>
            </a:pathLst>
          </a:custGeom>
          <a:solidFill>
            <a:srgbClr val="FFD320"/>
          </a:solidFill>
          <a:ln cap="flat" cmpd="sng" w="9525">
            <a:solidFill>
              <a:srgbClr val="000000"/>
            </a:solidFill>
            <a:prstDash val="solid"/>
            <a:round/>
            <a:headEnd len="sm" w="sm" type="none"/>
            <a:tailEnd len="sm" w="sm" type="none"/>
          </a:ln>
        </p:spPr>
        <p:txBody>
          <a:bodyPr anchorCtr="0" anchor="ctr" bIns="30600" lIns="61200" spcFirstLastPara="1" rIns="61200" wrap="square" tIns="30600">
            <a:noAutofit/>
          </a:bodyPr>
          <a:lstStyle/>
          <a:p>
            <a:pPr indent="0" lvl="0" marL="0" marR="0" rtl="0" algn="ctr">
              <a:lnSpc>
                <a:spcPct val="100000"/>
              </a:lnSpc>
              <a:spcBef>
                <a:spcPts val="0"/>
              </a:spcBef>
              <a:spcAft>
                <a:spcPts val="0"/>
              </a:spcAft>
              <a:buClr>
                <a:srgbClr val="000000"/>
              </a:buClr>
              <a:buSzPts val="1768"/>
              <a:buFont typeface="Arial"/>
              <a:buNone/>
            </a:pPr>
            <a:r>
              <a:rPr b="0" i="0" lang="en" sz="1768" u="none" cap="none" strike="noStrike">
                <a:solidFill>
                  <a:srgbClr val="000000"/>
                </a:solidFill>
                <a:latin typeface="Arial"/>
                <a:ea typeface="Arial"/>
                <a:cs typeface="Arial"/>
                <a:sym typeface="Arial"/>
              </a:rPr>
              <a:t>totally</a:t>
            </a:r>
            <a:endParaRPr b="0" i="0" sz="1400" u="none" cap="none" strike="noStrike">
              <a:solidFill>
                <a:srgbClr val="000000"/>
              </a:solidFill>
              <a:latin typeface="Arial"/>
              <a:ea typeface="Arial"/>
              <a:cs typeface="Arial"/>
              <a:sym typeface="Arial"/>
            </a:endParaRPr>
          </a:p>
        </p:txBody>
      </p:sp>
      <p:sp>
        <p:nvSpPr>
          <p:cNvPr id="224" name="Google Shape;224;p25"/>
          <p:cNvSpPr/>
          <p:nvPr/>
        </p:nvSpPr>
        <p:spPr>
          <a:xfrm>
            <a:off x="3266152" y="4197718"/>
            <a:ext cx="777355" cy="621884"/>
          </a:xfrm>
          <a:custGeom>
            <a:rect b="b" l="l" r="r" t="t"/>
            <a:pathLst>
              <a:path extrusionOk="0" h="21600" w="21600">
                <a:moveTo>
                  <a:pt x="0" y="0"/>
                </a:moveTo>
                <a:lnTo>
                  <a:pt x="21600" y="0"/>
                </a:lnTo>
                <a:lnTo>
                  <a:pt x="21600" y="21600"/>
                </a:lnTo>
                <a:lnTo>
                  <a:pt x="0" y="21600"/>
                </a:lnTo>
                <a:lnTo>
                  <a:pt x="0" y="0"/>
                </a:lnTo>
                <a:close/>
              </a:path>
            </a:pathLst>
          </a:custGeom>
          <a:solidFill>
            <a:srgbClr val="FFD320"/>
          </a:solidFill>
          <a:ln cap="flat" cmpd="sng" w="9525">
            <a:solidFill>
              <a:srgbClr val="000000"/>
            </a:solidFill>
            <a:prstDash val="solid"/>
            <a:round/>
            <a:headEnd len="sm" w="sm" type="none"/>
            <a:tailEnd len="sm" w="sm" type="none"/>
          </a:ln>
        </p:spPr>
        <p:txBody>
          <a:bodyPr anchorCtr="0" anchor="ctr" bIns="30600" lIns="61200" spcFirstLastPara="1" rIns="61200" wrap="square" tIns="30600">
            <a:noAutofit/>
          </a:bodyPr>
          <a:lstStyle/>
          <a:p>
            <a:pPr indent="0" lvl="0" marL="0" marR="0" rtl="0" algn="ctr">
              <a:lnSpc>
                <a:spcPct val="100000"/>
              </a:lnSpc>
              <a:spcBef>
                <a:spcPts val="0"/>
              </a:spcBef>
              <a:spcAft>
                <a:spcPts val="0"/>
              </a:spcAft>
              <a:buClr>
                <a:srgbClr val="000000"/>
              </a:buClr>
              <a:buSzPts val="1768"/>
              <a:buFont typeface="Arial"/>
              <a:buNone/>
            </a:pPr>
            <a:r>
              <a:rPr b="0" i="0" lang="en" sz="1768" u="none" cap="none" strike="noStrike">
                <a:solidFill>
                  <a:srgbClr val="000000"/>
                </a:solidFill>
                <a:latin typeface="Arial"/>
                <a:ea typeface="Arial"/>
                <a:cs typeface="Arial"/>
                <a:sym typeface="Arial"/>
              </a:rPr>
              <a:t>rocks</a:t>
            </a:r>
            <a:endParaRPr b="0" i="0" sz="1400" u="none" cap="none" strike="noStrike">
              <a:solidFill>
                <a:srgbClr val="000000"/>
              </a:solidFill>
              <a:latin typeface="Arial"/>
              <a:ea typeface="Arial"/>
              <a:cs typeface="Arial"/>
              <a:sym typeface="Arial"/>
            </a:endParaRPr>
          </a:p>
        </p:txBody>
      </p:sp>
      <p:sp>
        <p:nvSpPr>
          <p:cNvPr id="225" name="Google Shape;225;p25"/>
          <p:cNvSpPr/>
          <p:nvPr/>
        </p:nvSpPr>
        <p:spPr>
          <a:xfrm>
            <a:off x="4198978" y="4197718"/>
            <a:ext cx="932826" cy="621884"/>
          </a:xfrm>
          <a:custGeom>
            <a:rect b="b" l="l" r="r" t="t"/>
            <a:pathLst>
              <a:path extrusionOk="0" h="21600" w="21600">
                <a:moveTo>
                  <a:pt x="0" y="0"/>
                </a:moveTo>
                <a:lnTo>
                  <a:pt x="21600" y="0"/>
                </a:lnTo>
                <a:lnTo>
                  <a:pt x="21600" y="21600"/>
                </a:lnTo>
                <a:lnTo>
                  <a:pt x="0" y="21600"/>
                </a:lnTo>
                <a:lnTo>
                  <a:pt x="0" y="0"/>
                </a:lnTo>
                <a:close/>
              </a:path>
            </a:pathLst>
          </a:custGeom>
          <a:solidFill>
            <a:srgbClr val="FFD320"/>
          </a:solidFill>
          <a:ln cap="flat" cmpd="sng" w="9525">
            <a:solidFill>
              <a:srgbClr val="000000"/>
            </a:solidFill>
            <a:prstDash val="solid"/>
            <a:round/>
            <a:headEnd len="sm" w="sm" type="none"/>
            <a:tailEnd len="sm" w="sm" type="none"/>
          </a:ln>
        </p:spPr>
        <p:txBody>
          <a:bodyPr anchorCtr="0" anchor="ctr" bIns="30600" lIns="61200" spcFirstLastPara="1" rIns="61200" wrap="square" tIns="30600">
            <a:noAutofit/>
          </a:bodyPr>
          <a:lstStyle/>
          <a:p>
            <a:pPr indent="0" lvl="0" marL="0" marR="0" rtl="0" algn="ctr">
              <a:lnSpc>
                <a:spcPct val="100000"/>
              </a:lnSpc>
              <a:spcBef>
                <a:spcPts val="0"/>
              </a:spcBef>
              <a:spcAft>
                <a:spcPts val="0"/>
              </a:spcAft>
              <a:buClr>
                <a:srgbClr val="000000"/>
              </a:buClr>
              <a:buSzPts val="1768"/>
              <a:buFont typeface="Arial"/>
              <a:buNone/>
            </a:pPr>
            <a:r>
              <a:rPr b="0" i="0" lang="en" sz="1768" u="none" cap="none" strike="noStrike">
                <a:solidFill>
                  <a:srgbClr val="000000"/>
                </a:solidFill>
                <a:latin typeface="Arial"/>
                <a:ea typeface="Arial"/>
                <a:cs typeface="Arial"/>
                <a:sym typeface="Arial"/>
              </a:rPr>
              <a:t>my</a:t>
            </a:r>
            <a:endParaRPr b="0" i="0" sz="1400" u="none" cap="none" strike="noStrike">
              <a:solidFill>
                <a:srgbClr val="000000"/>
              </a:solidFill>
              <a:latin typeface="Arial"/>
              <a:ea typeface="Arial"/>
              <a:cs typeface="Arial"/>
              <a:sym typeface="Arial"/>
            </a:endParaRPr>
          </a:p>
        </p:txBody>
      </p:sp>
      <p:sp>
        <p:nvSpPr>
          <p:cNvPr id="226" name="Google Shape;226;p25"/>
          <p:cNvSpPr/>
          <p:nvPr/>
        </p:nvSpPr>
        <p:spPr>
          <a:xfrm>
            <a:off x="5287275" y="4197718"/>
            <a:ext cx="777355" cy="621884"/>
          </a:xfrm>
          <a:custGeom>
            <a:rect b="b" l="l" r="r" t="t"/>
            <a:pathLst>
              <a:path extrusionOk="0" h="21600" w="21600">
                <a:moveTo>
                  <a:pt x="0" y="0"/>
                </a:moveTo>
                <a:lnTo>
                  <a:pt x="21600" y="0"/>
                </a:lnTo>
                <a:lnTo>
                  <a:pt x="21600" y="21600"/>
                </a:lnTo>
                <a:lnTo>
                  <a:pt x="0" y="21600"/>
                </a:lnTo>
                <a:lnTo>
                  <a:pt x="0" y="0"/>
                </a:lnTo>
                <a:close/>
              </a:path>
            </a:pathLst>
          </a:custGeom>
          <a:solidFill>
            <a:srgbClr val="FFD320"/>
          </a:solidFill>
          <a:ln cap="flat" cmpd="sng" w="9525">
            <a:solidFill>
              <a:srgbClr val="000000"/>
            </a:solidFill>
            <a:prstDash val="solid"/>
            <a:round/>
            <a:headEnd len="sm" w="sm" type="none"/>
            <a:tailEnd len="sm" w="sm" type="none"/>
          </a:ln>
        </p:spPr>
        <p:txBody>
          <a:bodyPr anchorCtr="0" anchor="ctr" bIns="30600" lIns="61200" spcFirstLastPara="1" rIns="61200" wrap="square" tIns="30600">
            <a:noAutofit/>
          </a:bodyPr>
          <a:lstStyle/>
          <a:p>
            <a:pPr indent="0" lvl="0" marL="0" marR="0" rtl="0" algn="ctr">
              <a:lnSpc>
                <a:spcPct val="100000"/>
              </a:lnSpc>
              <a:spcBef>
                <a:spcPts val="0"/>
              </a:spcBef>
              <a:spcAft>
                <a:spcPts val="0"/>
              </a:spcAft>
              <a:buClr>
                <a:srgbClr val="000000"/>
              </a:buClr>
              <a:buSzPts val="1768"/>
              <a:buFont typeface="Arial"/>
              <a:buNone/>
            </a:pPr>
            <a:r>
              <a:rPr b="0" i="0" lang="en" sz="1768" u="none" cap="none" strike="noStrike">
                <a:solidFill>
                  <a:srgbClr val="000000"/>
                </a:solidFill>
                <a:latin typeface="Arial"/>
                <a:ea typeface="Arial"/>
                <a:cs typeface="Arial"/>
                <a:sym typeface="Arial"/>
              </a:rPr>
              <a:t>socks</a:t>
            </a:r>
            <a:endParaRPr b="0" i="0" sz="1400" u="none" cap="none" strike="noStrike">
              <a:solidFill>
                <a:srgbClr val="000000"/>
              </a:solidFill>
              <a:latin typeface="Arial"/>
              <a:ea typeface="Arial"/>
              <a:cs typeface="Arial"/>
              <a:sym typeface="Arial"/>
            </a:endParaRPr>
          </a:p>
        </p:txBody>
      </p:sp>
      <p:cxnSp>
        <p:nvCxnSpPr>
          <p:cNvPr id="227" name="Google Shape;227;p25"/>
          <p:cNvCxnSpPr>
            <a:stCxn id="215" idx="2"/>
            <a:endCxn id="228" idx="0"/>
          </p:cNvCxnSpPr>
          <p:nvPr/>
        </p:nvCxnSpPr>
        <p:spPr>
          <a:xfrm>
            <a:off x="1400500" y="2021124"/>
            <a:ext cx="0" cy="777300"/>
          </a:xfrm>
          <a:prstGeom prst="straightConnector1">
            <a:avLst/>
          </a:prstGeom>
          <a:noFill/>
          <a:ln cap="flat" cmpd="sng" w="9525">
            <a:solidFill>
              <a:srgbClr val="000000"/>
            </a:solidFill>
            <a:prstDash val="solid"/>
            <a:round/>
            <a:headEnd len="sm" w="sm" type="none"/>
            <a:tailEnd len="med" w="med" type="stealth"/>
          </a:ln>
        </p:spPr>
      </p:cxnSp>
      <p:cxnSp>
        <p:nvCxnSpPr>
          <p:cNvPr id="229" name="Google Shape;229;p25"/>
          <p:cNvCxnSpPr>
            <a:stCxn id="219" idx="2"/>
            <a:endCxn id="223" idx="0"/>
          </p:cNvCxnSpPr>
          <p:nvPr/>
        </p:nvCxnSpPr>
        <p:spPr>
          <a:xfrm>
            <a:off x="2644267" y="3420363"/>
            <a:ext cx="0" cy="777300"/>
          </a:xfrm>
          <a:prstGeom prst="straightConnector1">
            <a:avLst/>
          </a:prstGeom>
          <a:noFill/>
          <a:ln cap="flat" cmpd="sng" w="9525">
            <a:solidFill>
              <a:srgbClr val="000000"/>
            </a:solidFill>
            <a:prstDash val="solid"/>
            <a:round/>
            <a:headEnd len="sm" w="sm" type="none"/>
            <a:tailEnd len="med" w="med" type="stealth"/>
          </a:ln>
        </p:spPr>
      </p:cxnSp>
      <p:cxnSp>
        <p:nvCxnSpPr>
          <p:cNvPr id="230" name="Google Shape;230;p25"/>
          <p:cNvCxnSpPr>
            <a:stCxn id="220" idx="2"/>
            <a:endCxn id="224" idx="0"/>
          </p:cNvCxnSpPr>
          <p:nvPr/>
        </p:nvCxnSpPr>
        <p:spPr>
          <a:xfrm>
            <a:off x="3654829" y="3420363"/>
            <a:ext cx="0" cy="777300"/>
          </a:xfrm>
          <a:prstGeom prst="straightConnector1">
            <a:avLst/>
          </a:prstGeom>
          <a:noFill/>
          <a:ln cap="flat" cmpd="sng" w="9525">
            <a:solidFill>
              <a:srgbClr val="000000"/>
            </a:solidFill>
            <a:prstDash val="solid"/>
            <a:round/>
            <a:headEnd len="sm" w="sm" type="none"/>
            <a:tailEnd len="med" w="med" type="stealth"/>
          </a:ln>
        </p:spPr>
      </p:cxnSp>
      <p:cxnSp>
        <p:nvCxnSpPr>
          <p:cNvPr id="231" name="Google Shape;231;p25"/>
          <p:cNvCxnSpPr>
            <a:endCxn id="225" idx="0"/>
          </p:cNvCxnSpPr>
          <p:nvPr/>
        </p:nvCxnSpPr>
        <p:spPr>
          <a:xfrm>
            <a:off x="4665391" y="3420363"/>
            <a:ext cx="0" cy="777300"/>
          </a:xfrm>
          <a:prstGeom prst="straightConnector1">
            <a:avLst/>
          </a:prstGeom>
          <a:noFill/>
          <a:ln cap="flat" cmpd="sng" w="9525">
            <a:solidFill>
              <a:srgbClr val="000000"/>
            </a:solidFill>
            <a:prstDash val="solid"/>
            <a:round/>
            <a:headEnd len="sm" w="sm" type="none"/>
            <a:tailEnd len="med" w="med" type="stealth"/>
          </a:ln>
        </p:spPr>
      </p:cxnSp>
      <p:cxnSp>
        <p:nvCxnSpPr>
          <p:cNvPr id="232" name="Google Shape;232;p25"/>
          <p:cNvCxnSpPr>
            <a:stCxn id="222" idx="2"/>
            <a:endCxn id="226" idx="0"/>
          </p:cNvCxnSpPr>
          <p:nvPr/>
        </p:nvCxnSpPr>
        <p:spPr>
          <a:xfrm>
            <a:off x="5675952" y="3420363"/>
            <a:ext cx="0" cy="777300"/>
          </a:xfrm>
          <a:prstGeom prst="straightConnector1">
            <a:avLst/>
          </a:prstGeom>
          <a:noFill/>
          <a:ln cap="flat" cmpd="sng" w="9525">
            <a:solidFill>
              <a:srgbClr val="000000"/>
            </a:solidFill>
            <a:prstDash val="solid"/>
            <a:round/>
            <a:headEnd len="sm" w="sm" type="none"/>
            <a:tailEnd len="med" w="med" type="stealth"/>
          </a:ln>
        </p:spPr>
      </p:cxnSp>
      <p:cxnSp>
        <p:nvCxnSpPr>
          <p:cNvPr id="233" name="Google Shape;233;p25"/>
          <p:cNvCxnSpPr>
            <a:stCxn id="216" idx="2"/>
            <a:endCxn id="219" idx="0"/>
          </p:cNvCxnSpPr>
          <p:nvPr/>
        </p:nvCxnSpPr>
        <p:spPr>
          <a:xfrm flipH="1">
            <a:off x="2644216" y="2021124"/>
            <a:ext cx="544200" cy="777300"/>
          </a:xfrm>
          <a:prstGeom prst="straightConnector1">
            <a:avLst/>
          </a:prstGeom>
          <a:noFill/>
          <a:ln cap="flat" cmpd="sng" w="9525">
            <a:solidFill>
              <a:srgbClr val="000000"/>
            </a:solidFill>
            <a:prstDash val="solid"/>
            <a:round/>
            <a:headEnd len="sm" w="sm" type="none"/>
            <a:tailEnd len="med" w="med" type="stealth"/>
          </a:ln>
        </p:spPr>
      </p:cxnSp>
      <p:cxnSp>
        <p:nvCxnSpPr>
          <p:cNvPr id="234" name="Google Shape;234;p25"/>
          <p:cNvCxnSpPr>
            <a:stCxn id="216" idx="2"/>
            <a:endCxn id="220" idx="0"/>
          </p:cNvCxnSpPr>
          <p:nvPr/>
        </p:nvCxnSpPr>
        <p:spPr>
          <a:xfrm>
            <a:off x="3188416" y="2021124"/>
            <a:ext cx="466500" cy="777300"/>
          </a:xfrm>
          <a:prstGeom prst="straightConnector1">
            <a:avLst/>
          </a:prstGeom>
          <a:noFill/>
          <a:ln cap="flat" cmpd="sng" w="9525">
            <a:solidFill>
              <a:srgbClr val="000000"/>
            </a:solidFill>
            <a:prstDash val="solid"/>
            <a:round/>
            <a:headEnd len="sm" w="sm" type="none"/>
            <a:tailEnd len="med" w="med" type="stealth"/>
          </a:ln>
        </p:spPr>
      </p:cxnSp>
      <p:cxnSp>
        <p:nvCxnSpPr>
          <p:cNvPr id="235" name="Google Shape;235;p25"/>
          <p:cNvCxnSpPr>
            <a:stCxn id="217" idx="2"/>
            <a:endCxn id="221" idx="0"/>
          </p:cNvCxnSpPr>
          <p:nvPr/>
        </p:nvCxnSpPr>
        <p:spPr>
          <a:xfrm flipH="1">
            <a:off x="4665304" y="2021124"/>
            <a:ext cx="466500" cy="777300"/>
          </a:xfrm>
          <a:prstGeom prst="straightConnector1">
            <a:avLst/>
          </a:prstGeom>
          <a:noFill/>
          <a:ln cap="flat" cmpd="sng" w="9525">
            <a:solidFill>
              <a:srgbClr val="000000"/>
            </a:solidFill>
            <a:prstDash val="solid"/>
            <a:round/>
            <a:headEnd len="sm" w="sm" type="none"/>
            <a:tailEnd len="med" w="med" type="stealth"/>
          </a:ln>
        </p:spPr>
      </p:cxnSp>
      <p:cxnSp>
        <p:nvCxnSpPr>
          <p:cNvPr id="236" name="Google Shape;236;p25"/>
          <p:cNvCxnSpPr>
            <a:stCxn id="217" idx="2"/>
            <a:endCxn id="222" idx="0"/>
          </p:cNvCxnSpPr>
          <p:nvPr/>
        </p:nvCxnSpPr>
        <p:spPr>
          <a:xfrm>
            <a:off x="5131804" y="2021124"/>
            <a:ext cx="544200" cy="777300"/>
          </a:xfrm>
          <a:prstGeom prst="straightConnector1">
            <a:avLst/>
          </a:prstGeom>
          <a:noFill/>
          <a:ln cap="flat" cmpd="sng" w="9525">
            <a:solidFill>
              <a:srgbClr val="000000"/>
            </a:solidFill>
            <a:prstDash val="solid"/>
            <a:round/>
            <a:headEnd len="sm" w="sm" type="none"/>
            <a:tailEnd len="med" w="med" type="stealth"/>
          </a:ln>
        </p:spPr>
      </p:cxnSp>
      <p:cxnSp>
        <p:nvCxnSpPr>
          <p:cNvPr id="237" name="Google Shape;237;p25"/>
          <p:cNvCxnSpPr>
            <a:stCxn id="214" idx="2"/>
            <a:endCxn id="215" idx="0"/>
          </p:cNvCxnSpPr>
          <p:nvPr/>
        </p:nvCxnSpPr>
        <p:spPr>
          <a:xfrm flipH="1">
            <a:off x="1400416" y="932826"/>
            <a:ext cx="1788000" cy="466500"/>
          </a:xfrm>
          <a:prstGeom prst="straightConnector1">
            <a:avLst/>
          </a:prstGeom>
          <a:noFill/>
          <a:ln cap="flat" cmpd="sng" w="9525">
            <a:solidFill>
              <a:srgbClr val="000000"/>
            </a:solidFill>
            <a:prstDash val="solid"/>
            <a:round/>
            <a:headEnd len="sm" w="sm" type="none"/>
            <a:tailEnd len="med" w="med" type="stealth"/>
          </a:ln>
        </p:spPr>
      </p:cxnSp>
      <p:cxnSp>
        <p:nvCxnSpPr>
          <p:cNvPr id="238" name="Google Shape;238;p25"/>
          <p:cNvCxnSpPr>
            <a:stCxn id="214" idx="2"/>
          </p:cNvCxnSpPr>
          <p:nvPr/>
        </p:nvCxnSpPr>
        <p:spPr>
          <a:xfrm>
            <a:off x="3188294" y="932826"/>
            <a:ext cx="0" cy="466500"/>
          </a:xfrm>
          <a:prstGeom prst="straightConnector1">
            <a:avLst/>
          </a:prstGeom>
          <a:noFill/>
          <a:ln cap="flat" cmpd="sng" w="9525">
            <a:solidFill>
              <a:srgbClr val="000000"/>
            </a:solidFill>
            <a:prstDash val="solid"/>
            <a:round/>
            <a:headEnd len="sm" w="sm" type="none"/>
            <a:tailEnd len="med" w="med" type="stealth"/>
          </a:ln>
        </p:spPr>
      </p:cxnSp>
      <p:cxnSp>
        <p:nvCxnSpPr>
          <p:cNvPr id="239" name="Google Shape;239;p25"/>
          <p:cNvCxnSpPr>
            <a:stCxn id="214" idx="2"/>
            <a:endCxn id="217" idx="0"/>
          </p:cNvCxnSpPr>
          <p:nvPr/>
        </p:nvCxnSpPr>
        <p:spPr>
          <a:xfrm>
            <a:off x="3188416" y="932826"/>
            <a:ext cx="1943400" cy="466500"/>
          </a:xfrm>
          <a:prstGeom prst="straightConnector1">
            <a:avLst/>
          </a:prstGeom>
          <a:noFill/>
          <a:ln cap="flat" cmpd="sng" w="9525">
            <a:solidFill>
              <a:srgbClr val="000000"/>
            </a:solidFill>
            <a:prstDash val="solid"/>
            <a:round/>
            <a:headEnd len="sm" w="sm" type="none"/>
            <a:tailEnd len="med" w="med" type="stealth"/>
          </a:ln>
        </p:spPr>
      </p:cxnSp>
      <p:sp>
        <p:nvSpPr>
          <p:cNvPr id="228" name="Google Shape;228;p25"/>
          <p:cNvSpPr/>
          <p:nvPr/>
        </p:nvSpPr>
        <p:spPr>
          <a:xfrm>
            <a:off x="934085" y="2798479"/>
            <a:ext cx="932826" cy="621884"/>
          </a:xfrm>
          <a:custGeom>
            <a:rect b="b" l="l" r="r" t="t"/>
            <a:pathLst>
              <a:path extrusionOk="0" h="21600" w="21600">
                <a:moveTo>
                  <a:pt x="0" y="0"/>
                </a:moveTo>
                <a:lnTo>
                  <a:pt x="21600" y="0"/>
                </a:lnTo>
                <a:lnTo>
                  <a:pt x="21600" y="21600"/>
                </a:lnTo>
                <a:lnTo>
                  <a:pt x="0" y="21600"/>
                </a:lnTo>
                <a:lnTo>
                  <a:pt x="0" y="0"/>
                </a:lnTo>
                <a:close/>
              </a:path>
            </a:pathLst>
          </a:custGeom>
          <a:solidFill>
            <a:srgbClr val="99CCFF"/>
          </a:solidFill>
          <a:ln cap="flat" cmpd="sng" w="9525">
            <a:solidFill>
              <a:srgbClr val="000000"/>
            </a:solidFill>
            <a:prstDash val="solid"/>
            <a:round/>
            <a:headEnd len="sm" w="sm" type="none"/>
            <a:tailEnd len="sm" w="sm" type="none"/>
          </a:ln>
        </p:spPr>
        <p:txBody>
          <a:bodyPr anchorCtr="0" anchor="ctr" bIns="30600" lIns="61200" spcFirstLastPara="1" rIns="61200" wrap="square" tIns="30600">
            <a:noAutofit/>
          </a:bodyPr>
          <a:lstStyle/>
          <a:p>
            <a:pPr indent="0" lvl="0" marL="0" marR="0" rtl="0" algn="ctr">
              <a:lnSpc>
                <a:spcPct val="100000"/>
              </a:lnSpc>
              <a:spcBef>
                <a:spcPts val="0"/>
              </a:spcBef>
              <a:spcAft>
                <a:spcPts val="0"/>
              </a:spcAft>
              <a:buClr>
                <a:srgbClr val="000000"/>
              </a:buClr>
              <a:buSzPts val="1768"/>
              <a:buFont typeface="Arial"/>
              <a:buNone/>
            </a:pPr>
            <a:r>
              <a:rPr b="0" i="0" lang="en" sz="1768" u="none" cap="none" strike="noStrike">
                <a:solidFill>
                  <a:srgbClr val="000000"/>
                </a:solidFill>
                <a:latin typeface="Arial"/>
                <a:ea typeface="Arial"/>
                <a:cs typeface="Arial"/>
                <a:sym typeface="Arial"/>
              </a:rPr>
              <a:t>Noun</a:t>
            </a:r>
            <a:endParaRPr b="0" i="0" sz="1400" u="none" cap="none" strike="noStrike">
              <a:solidFill>
                <a:srgbClr val="000000"/>
              </a:solidFill>
              <a:latin typeface="Arial"/>
              <a:ea typeface="Arial"/>
              <a:cs typeface="Arial"/>
              <a:sym typeface="Arial"/>
            </a:endParaRPr>
          </a:p>
        </p:txBody>
      </p:sp>
      <p:cxnSp>
        <p:nvCxnSpPr>
          <p:cNvPr id="240" name="Google Shape;240;p25"/>
          <p:cNvCxnSpPr>
            <a:stCxn id="228" idx="2"/>
            <a:endCxn id="218" idx="0"/>
          </p:cNvCxnSpPr>
          <p:nvPr/>
        </p:nvCxnSpPr>
        <p:spPr>
          <a:xfrm>
            <a:off x="1400499" y="3420363"/>
            <a:ext cx="0" cy="777300"/>
          </a:xfrm>
          <a:prstGeom prst="straightConnector1">
            <a:avLst/>
          </a:prstGeom>
          <a:noFill/>
          <a:ln cap="flat" cmpd="sng" w="9525">
            <a:solidFill>
              <a:srgbClr val="000000"/>
            </a:solidFill>
            <a:prstDash val="solid"/>
            <a:round/>
            <a:headEnd len="sm" w="sm" type="none"/>
            <a:tailEnd len="med" w="med" type="stealth"/>
          </a:ln>
        </p:spPr>
      </p:cxnSp>
      <p:sp>
        <p:nvSpPr>
          <p:cNvPr id="241" name="Google Shape;241;p25"/>
          <p:cNvSpPr txBox="1"/>
          <p:nvPr/>
        </p:nvSpPr>
        <p:spPr>
          <a:xfrm>
            <a:off x="4356847" y="4749489"/>
            <a:ext cx="4572000" cy="30777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400"/>
              <a:buFont typeface="Arial"/>
              <a:buNone/>
            </a:pPr>
            <a:r>
              <a:rPr b="0" i="0" lang="en" sz="1400" u="none" cap="none" strike="noStrike">
                <a:solidFill>
                  <a:srgbClr val="FFFFFF"/>
                </a:solidFill>
                <a:highlight>
                  <a:srgbClr val="0000FF"/>
                </a:highlight>
                <a:latin typeface="Caveat"/>
                <a:ea typeface="Caveat"/>
                <a:cs typeface="Caveat"/>
                <a:sym typeface="Caveat"/>
              </a:rPr>
              <a:t>Slide courtesy of Keith Schwartz</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
                                        <p:tgtEl>
                                          <p:spTgt spid="215"/>
                                        </p:tgtEl>
                                      </p:cBhvr>
                                    </p:animEffect>
                                  </p:childTnLst>
                                </p:cTn>
                              </p:par>
                              <p:par>
                                <p:cTn fill="hold" nodeType="with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
                                        <p:tgtEl>
                                          <p:spTgt spid="216"/>
                                        </p:tgtEl>
                                      </p:cBhvr>
                                    </p:animEffect>
                                  </p:childTnLst>
                                </p:cTn>
                              </p:par>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
                                        <p:tgtEl>
                                          <p:spTgt spid="217"/>
                                        </p:tgtEl>
                                      </p:cBhvr>
                                    </p:animEffect>
                                  </p:childTnLst>
                                </p:cTn>
                              </p:par>
                              <p:par>
                                <p:cTn fill="hold" nodeType="with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
                                        <p:tgtEl>
                                          <p:spTgt spid="237"/>
                                        </p:tgtEl>
                                      </p:cBhvr>
                                    </p:animEffect>
                                  </p:childTnLst>
                                </p:cTn>
                              </p:par>
                              <p:par>
                                <p:cTn fill="hold" nodeType="with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
                                        <p:tgtEl>
                                          <p:spTgt spid="238"/>
                                        </p:tgtEl>
                                      </p:cBhvr>
                                    </p:animEffect>
                                  </p:childTnLst>
                                </p:cTn>
                              </p:par>
                              <p:par>
                                <p:cTn fill="hold" nodeType="with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
                                        <p:tgtEl>
                                          <p:spTgt spid="2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
                                        <p:tgtEl>
                                          <p:spTgt spid="227"/>
                                        </p:tgtEl>
                                      </p:cBhvr>
                                    </p:animEffect>
                                  </p:childTnLst>
                                </p:cTn>
                              </p:par>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
                                        <p:tgtEl>
                                          <p:spTgt spid="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
                                        <p:tgtEl>
                                          <p:spTgt spid="218"/>
                                        </p:tgtEl>
                                      </p:cBhvr>
                                    </p:animEffect>
                                  </p:childTnLst>
                                </p:cTn>
                              </p:par>
                              <p:par>
                                <p:cTn fill="hold" nodeType="with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
                                        <p:tgtEl>
                                          <p:spTgt spid="2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
                                        <p:tgtEl>
                                          <p:spTgt spid="233"/>
                                        </p:tgtEl>
                                      </p:cBhvr>
                                    </p:animEffect>
                                  </p:childTnLst>
                                </p:cTn>
                              </p:par>
                              <p:par>
                                <p:cTn fill="hold" nodeType="with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
                                        <p:tgtEl>
                                          <p:spTgt spid="2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
                                        <p:tgtEl>
                                          <p:spTgt spid="223"/>
                                        </p:tgtEl>
                                      </p:cBhvr>
                                    </p:animEffect>
                                  </p:childTnLst>
                                </p:cTn>
                              </p:par>
                              <p:par>
                                <p:cTn fill="hold" nodeType="with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
                                        <p:tgtEl>
                                          <p:spTgt spid="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
                                        <p:tgtEl>
                                          <p:spTgt spid="224"/>
                                        </p:tgtEl>
                                      </p:cBhvr>
                                    </p:animEffect>
                                  </p:childTnLst>
                                </p:cTn>
                              </p:par>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
                                        <p:tgtEl>
                                          <p:spTgt spid="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
                                        <p:tgtEl>
                                          <p:spTgt spid="221"/>
                                        </p:tgtEl>
                                      </p:cBhvr>
                                    </p:animEffect>
                                  </p:childTnLst>
                                </p:cTn>
                              </p:par>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
                                        <p:tgtEl>
                                          <p:spTgt spid="222"/>
                                        </p:tgtEl>
                                      </p:cBhvr>
                                    </p:animEffect>
                                  </p:childTnLst>
                                </p:cTn>
                              </p:par>
                              <p:par>
                                <p:cTn fill="hold" nodeType="with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
                                        <p:tgtEl>
                                          <p:spTgt spid="235"/>
                                        </p:tgtEl>
                                      </p:cBhvr>
                                    </p:animEffect>
                                  </p:childTnLst>
                                </p:cTn>
                              </p:par>
                              <p:par>
                                <p:cTn fill="hold" nodeType="with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
                                        <p:tgtEl>
                                          <p:spTgt spid="2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
                                        <p:tgtEl>
                                          <p:spTgt spid="225"/>
                                        </p:tgtEl>
                                      </p:cBhvr>
                                    </p:animEffect>
                                  </p:childTnLst>
                                </p:cTn>
                              </p:par>
                              <p:par>
                                <p:cTn fill="hold" nodeType="with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
                                        <p:tgtEl>
                                          <p:spTgt spid="2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
                                        <p:tgtEl>
                                          <p:spTgt spid="226"/>
                                        </p:tgtEl>
                                      </p:cBhvr>
                                    </p:animEffect>
                                  </p:childTnLst>
                                </p:cTn>
                              </p:par>
                              <p:par>
                                <p:cTn fill="hold" nodeType="with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
                                        <p:tgtEl>
                                          <p:spTgt spid="2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2"/>
          <p:cNvSpPr txBox="1"/>
          <p:nvPr>
            <p:ph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0"/>
              <a:buNone/>
            </a:pPr>
            <a:r>
              <a:rPr lang="en" sz="6000">
                <a:latin typeface="Proxima Nova"/>
                <a:ea typeface="Proxima Nova"/>
                <a:cs typeface="Proxima Nova"/>
                <a:sym typeface="Proxima Nova"/>
              </a:rPr>
              <a:t>Who are we?</a:t>
            </a:r>
            <a:endParaRPr sz="6000">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descr="A circle whose perimeter lists the names of different species. Inside the circle is a tree structure showing how those species differentiated from one another." id="247" name="Google Shape;247;p26" title="The Tree of Life"/>
          <p:cNvPicPr preferRelativeResize="0"/>
          <p:nvPr/>
        </p:nvPicPr>
        <p:blipFill rotWithShape="1">
          <a:blip r:embed="rId3">
            <a:alphaModFix/>
          </a:blip>
          <a:srcRect b="0" l="0" r="0" t="0"/>
          <a:stretch/>
        </p:blipFill>
        <p:spPr>
          <a:xfrm>
            <a:off x="982564" y="117522"/>
            <a:ext cx="5013022" cy="5013022"/>
          </a:xfrm>
          <a:prstGeom prst="rect">
            <a:avLst/>
          </a:prstGeom>
          <a:noFill/>
          <a:ln>
            <a:noFill/>
          </a:ln>
        </p:spPr>
      </p:pic>
      <p:sp>
        <p:nvSpPr>
          <p:cNvPr id="248" name="Google Shape;248;p26"/>
          <p:cNvSpPr txBox="1"/>
          <p:nvPr/>
        </p:nvSpPr>
        <p:spPr>
          <a:xfrm>
            <a:off x="0" y="4916930"/>
            <a:ext cx="2595893" cy="182097"/>
          </a:xfrm>
          <a:prstGeom prst="rect">
            <a:avLst/>
          </a:prstGeom>
          <a:noFill/>
          <a:ln>
            <a:noFill/>
          </a:ln>
        </p:spPr>
        <p:txBody>
          <a:bodyPr anchorCtr="0" anchor="t" bIns="30600" lIns="61200" spcFirstLastPara="1" rIns="61200" wrap="square" tIns="30600">
            <a:spAutoFit/>
          </a:bodyPr>
          <a:lstStyle/>
          <a:p>
            <a:pPr indent="0" lvl="0" marL="0" marR="0" rtl="0" algn="r">
              <a:lnSpc>
                <a:spcPct val="100000"/>
              </a:lnSpc>
              <a:spcBef>
                <a:spcPts val="0"/>
              </a:spcBef>
              <a:spcAft>
                <a:spcPts val="0"/>
              </a:spcAft>
              <a:buClr>
                <a:srgbClr val="000000"/>
              </a:buClr>
              <a:buSzPts val="816"/>
              <a:buFont typeface="Arial"/>
              <a:buNone/>
            </a:pPr>
            <a:r>
              <a:rPr b="0" i="0" lang="en" sz="816" u="none" cap="none" strike="noStrike">
                <a:solidFill>
                  <a:srgbClr val="C0C0C0"/>
                </a:solidFill>
                <a:latin typeface="Arial"/>
                <a:ea typeface="Arial"/>
                <a:cs typeface="Arial"/>
                <a:sym typeface="Arial"/>
              </a:rPr>
              <a:t>http://en.wikipedia.org/wiki/File:Tree_of_life_SVG.svg</a:t>
            </a:r>
            <a:endParaRPr b="0" i="0" sz="1400" u="none" cap="none" strike="noStrike">
              <a:solidFill>
                <a:srgbClr val="000000"/>
              </a:solidFill>
              <a:latin typeface="Arial"/>
              <a:ea typeface="Arial"/>
              <a:cs typeface="Arial"/>
              <a:sym typeface="Arial"/>
            </a:endParaRPr>
          </a:p>
        </p:txBody>
      </p:sp>
      <p:sp>
        <p:nvSpPr>
          <p:cNvPr id="249" name="Google Shape;249;p26"/>
          <p:cNvSpPr/>
          <p:nvPr/>
        </p:nvSpPr>
        <p:spPr>
          <a:xfrm rot="968400">
            <a:off x="2833299" y="583630"/>
            <a:ext cx="155471" cy="453437"/>
          </a:xfrm>
          <a:custGeom>
            <a:rect b="b" l="l" r="r" t="t"/>
            <a:pathLst>
              <a:path extrusionOk="0" h="21600" w="21600">
                <a:moveTo>
                  <a:pt x="10800" y="0"/>
                </a:moveTo>
                <a:lnTo>
                  <a:pt x="10800" y="0"/>
                </a:ln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noFill/>
          <a:ln cap="flat" cmpd="sng" w="54700">
            <a:solidFill>
              <a:srgbClr val="3333FF"/>
            </a:solidFill>
            <a:prstDash val="solid"/>
            <a:round/>
            <a:headEnd len="sm" w="sm" type="none"/>
            <a:tailEnd len="sm" w="sm" type="none"/>
          </a:ln>
        </p:spPr>
        <p:txBody>
          <a:bodyPr anchorCtr="0" anchor="ctr" bIns="48950" lIns="79550" spcFirstLastPara="1" rIns="79550" wrap="square" tIns="48950">
            <a:noAutofit/>
          </a:bodyPr>
          <a:lstStyle/>
          <a:p>
            <a:pPr indent="0" lvl="0" marL="0" marR="0" rtl="0" algn="l">
              <a:lnSpc>
                <a:spcPct val="100000"/>
              </a:lnSpc>
              <a:spcBef>
                <a:spcPts val="0"/>
              </a:spcBef>
              <a:spcAft>
                <a:spcPts val="0"/>
              </a:spcAft>
              <a:buClr>
                <a:srgbClr val="000000"/>
              </a:buClr>
              <a:buSzPts val="1224"/>
              <a:buFont typeface="Arial"/>
              <a:buNone/>
            </a:pPr>
            <a:r>
              <a:t/>
            </a:r>
            <a:endParaRPr b="0" i="0" sz="1224" u="none" cap="none" strike="noStrike">
              <a:solidFill>
                <a:srgbClr val="000000"/>
              </a:solidFill>
              <a:latin typeface="Arial"/>
              <a:ea typeface="Arial"/>
              <a:cs typeface="Arial"/>
              <a:sym typeface="Arial"/>
            </a:endParaRPr>
          </a:p>
        </p:txBody>
      </p:sp>
      <p:sp>
        <p:nvSpPr>
          <p:cNvPr id="250" name="Google Shape;250;p26"/>
          <p:cNvSpPr txBox="1"/>
          <p:nvPr/>
        </p:nvSpPr>
        <p:spPr>
          <a:xfrm>
            <a:off x="650203" y="1243769"/>
            <a:ext cx="1345121" cy="342543"/>
          </a:xfrm>
          <a:prstGeom prst="rect">
            <a:avLst/>
          </a:prstGeom>
          <a:solidFill>
            <a:srgbClr val="FFFFFF"/>
          </a:solidFill>
          <a:ln cap="flat" cmpd="sng" w="36700">
            <a:solidFill>
              <a:srgbClr val="000000"/>
            </a:solidFill>
            <a:prstDash val="solid"/>
            <a:round/>
            <a:headEnd len="sm" w="sm" type="none"/>
            <a:tailEnd len="sm" w="sm" type="none"/>
          </a:ln>
          <a:effectLst>
            <a:outerShdw algn="tl" dir="2700000" dist="155281">
              <a:srgbClr val="808080"/>
            </a:outerShdw>
          </a:effectLst>
        </p:spPr>
        <p:txBody>
          <a:bodyPr anchorCtr="0" anchor="t" bIns="43075" lIns="73675" spcFirstLastPara="1" rIns="73675" wrap="square" tIns="43075">
            <a:spAutoFit/>
          </a:bodyPr>
          <a:lstStyle/>
          <a:p>
            <a:pPr indent="0" lvl="0" marL="0" marR="0" rtl="0" algn="ctr">
              <a:lnSpc>
                <a:spcPct val="100000"/>
              </a:lnSpc>
              <a:spcBef>
                <a:spcPts val="0"/>
              </a:spcBef>
              <a:spcAft>
                <a:spcPts val="0"/>
              </a:spcAft>
              <a:buClr>
                <a:srgbClr val="000000"/>
              </a:buClr>
              <a:buSzPts val="1632"/>
              <a:buFont typeface="Arial"/>
              <a:buNone/>
            </a:pPr>
            <a:r>
              <a:rPr b="0" i="0" lang="en" sz="1632" u="none" cap="none" strike="noStrike">
                <a:solidFill>
                  <a:srgbClr val="3333FF"/>
                </a:solidFill>
                <a:latin typeface="Arial"/>
                <a:ea typeface="Arial"/>
                <a:cs typeface="Arial"/>
                <a:sym typeface="Arial"/>
              </a:rPr>
              <a:t>Hey, that's us!</a:t>
            </a:r>
            <a:endParaRPr b="0" i="0" sz="1400" u="none" cap="none" strike="noStrike">
              <a:solidFill>
                <a:srgbClr val="000000"/>
              </a:solidFill>
              <a:latin typeface="Arial"/>
              <a:ea typeface="Arial"/>
              <a:cs typeface="Arial"/>
              <a:sym typeface="Arial"/>
            </a:endParaRPr>
          </a:p>
        </p:txBody>
      </p:sp>
      <p:cxnSp>
        <p:nvCxnSpPr>
          <p:cNvPr id="251" name="Google Shape;251;p26"/>
          <p:cNvCxnSpPr>
            <a:stCxn id="250" idx="0"/>
            <a:endCxn id="249" idx="6"/>
          </p:cNvCxnSpPr>
          <p:nvPr/>
        </p:nvCxnSpPr>
        <p:spPr>
          <a:xfrm rot="-5400000">
            <a:off x="1851963" y="259469"/>
            <a:ext cx="455100" cy="1513500"/>
          </a:xfrm>
          <a:prstGeom prst="curvedConnector3">
            <a:avLst>
              <a:gd fmla="val 195284" name="adj1"/>
            </a:avLst>
          </a:prstGeom>
          <a:noFill/>
          <a:ln cap="flat" cmpd="sng" w="36700">
            <a:solidFill>
              <a:srgbClr val="3333FF"/>
            </a:solidFill>
            <a:prstDash val="solid"/>
            <a:round/>
            <a:headEnd len="sm" w="sm" type="none"/>
            <a:tailEnd len="med" w="med" type="stealth"/>
          </a:ln>
        </p:spPr>
      </p:cxnSp>
      <p:sp>
        <p:nvSpPr>
          <p:cNvPr id="252" name="Google Shape;252;p26"/>
          <p:cNvSpPr txBox="1"/>
          <p:nvPr/>
        </p:nvSpPr>
        <p:spPr>
          <a:xfrm>
            <a:off x="4487005" y="4700201"/>
            <a:ext cx="4572000" cy="30777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400"/>
              <a:buFont typeface="Arial"/>
              <a:buNone/>
            </a:pPr>
            <a:r>
              <a:rPr b="0" i="0" lang="en" sz="1400" u="none" cap="none" strike="noStrike">
                <a:solidFill>
                  <a:srgbClr val="FFFFFF"/>
                </a:solidFill>
                <a:highlight>
                  <a:srgbClr val="0000FF"/>
                </a:highlight>
                <a:latin typeface="Caveat"/>
                <a:ea typeface="Caveat"/>
                <a:cs typeface="Caveat"/>
                <a:sym typeface="Caveat"/>
              </a:rPr>
              <a:t>Slide courtesy of Keith Schwartz</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
                                        <p:tgtEl>
                                          <p:spTgt spid="2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
                                        <p:tgtEl>
                                          <p:spTgt spid="250"/>
                                        </p:tgtEl>
                                      </p:cBhvr>
                                    </p:animEffect>
                                  </p:childTnLst>
                                </p:cTn>
                              </p:par>
                              <p:par>
                                <p:cTn fill="hold" nodeType="with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
                                        <p:tgtEl>
                                          <p:spTgt spid="2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7"/>
          <p:cNvSpPr/>
          <p:nvPr/>
        </p:nvSpPr>
        <p:spPr>
          <a:xfrm>
            <a:off x="3035891" y="861569"/>
            <a:ext cx="621884" cy="621884"/>
          </a:xfrm>
          <a:custGeom>
            <a:rect b="b" l="l" r="r" t="t"/>
            <a:pathLst>
              <a:path extrusionOk="0" h="21600" w="21600">
                <a:moveTo>
                  <a:pt x="10800" y="0"/>
                </a:moveTo>
                <a:lnTo>
                  <a:pt x="10800" y="0"/>
                </a:ln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solidFill>
            <a:srgbClr val="99CCFF"/>
          </a:solidFill>
          <a:ln cap="flat" cmpd="sng" w="9525">
            <a:solidFill>
              <a:srgbClr val="000000"/>
            </a:solidFill>
            <a:prstDash val="solid"/>
            <a:round/>
            <a:headEnd len="sm" w="sm" type="none"/>
            <a:tailEnd len="sm" w="sm" type="none"/>
          </a:ln>
        </p:spPr>
        <p:txBody>
          <a:bodyPr anchorCtr="0" anchor="ctr" bIns="30600" lIns="61200" spcFirstLastPara="1" rIns="61200" wrap="square" tIns="30600">
            <a:noAutofit/>
          </a:bodyPr>
          <a:lstStyle/>
          <a:p>
            <a:pPr indent="0" lvl="0" marL="0" marR="0" rtl="0" algn="l">
              <a:lnSpc>
                <a:spcPct val="100000"/>
              </a:lnSpc>
              <a:spcBef>
                <a:spcPts val="0"/>
              </a:spcBef>
              <a:spcAft>
                <a:spcPts val="0"/>
              </a:spcAft>
              <a:buClr>
                <a:srgbClr val="000000"/>
              </a:buClr>
              <a:buSzPts val="1224"/>
              <a:buFont typeface="Arial"/>
              <a:buNone/>
            </a:pPr>
            <a:r>
              <a:t/>
            </a:r>
            <a:endParaRPr b="0" i="0" sz="1224" u="none" cap="none" strike="noStrike">
              <a:solidFill>
                <a:srgbClr val="000000"/>
              </a:solidFill>
              <a:latin typeface="Arial"/>
              <a:ea typeface="Arial"/>
              <a:cs typeface="Arial"/>
              <a:sym typeface="Arial"/>
            </a:endParaRPr>
          </a:p>
        </p:txBody>
      </p:sp>
      <p:sp>
        <p:nvSpPr>
          <p:cNvPr id="259" name="Google Shape;259;p27"/>
          <p:cNvSpPr/>
          <p:nvPr/>
        </p:nvSpPr>
        <p:spPr>
          <a:xfrm>
            <a:off x="1014767" y="1949866"/>
            <a:ext cx="621884" cy="621884"/>
          </a:xfrm>
          <a:custGeom>
            <a:rect b="b" l="l" r="r" t="t"/>
            <a:pathLst>
              <a:path extrusionOk="0" h="21600" w="21600">
                <a:moveTo>
                  <a:pt x="10800" y="0"/>
                </a:moveTo>
                <a:lnTo>
                  <a:pt x="10800" y="0"/>
                </a:ln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solidFill>
            <a:srgbClr val="99CCFF"/>
          </a:solidFill>
          <a:ln cap="flat" cmpd="sng" w="9525">
            <a:solidFill>
              <a:srgbClr val="000000"/>
            </a:solidFill>
            <a:prstDash val="solid"/>
            <a:round/>
            <a:headEnd len="sm" w="sm" type="none"/>
            <a:tailEnd len="sm" w="sm" type="none"/>
          </a:ln>
        </p:spPr>
        <p:txBody>
          <a:bodyPr anchorCtr="0" anchor="ctr" bIns="30600" lIns="61200" spcFirstLastPara="1" rIns="61200" wrap="square" tIns="30600">
            <a:noAutofit/>
          </a:bodyPr>
          <a:lstStyle/>
          <a:p>
            <a:pPr indent="0" lvl="0" marL="0" marR="0" rtl="0" algn="l">
              <a:lnSpc>
                <a:spcPct val="100000"/>
              </a:lnSpc>
              <a:spcBef>
                <a:spcPts val="0"/>
              </a:spcBef>
              <a:spcAft>
                <a:spcPts val="0"/>
              </a:spcAft>
              <a:buClr>
                <a:srgbClr val="000000"/>
              </a:buClr>
              <a:buSzPts val="1224"/>
              <a:buFont typeface="Arial"/>
              <a:buNone/>
            </a:pPr>
            <a:r>
              <a:t/>
            </a:r>
            <a:endParaRPr b="0" i="0" sz="1224" u="none" cap="none" strike="noStrike">
              <a:solidFill>
                <a:srgbClr val="000000"/>
              </a:solidFill>
              <a:latin typeface="Arial"/>
              <a:ea typeface="Arial"/>
              <a:cs typeface="Arial"/>
              <a:sym typeface="Arial"/>
            </a:endParaRPr>
          </a:p>
        </p:txBody>
      </p:sp>
      <p:sp>
        <p:nvSpPr>
          <p:cNvPr id="260" name="Google Shape;260;p27"/>
          <p:cNvSpPr/>
          <p:nvPr/>
        </p:nvSpPr>
        <p:spPr>
          <a:xfrm>
            <a:off x="2103065" y="1949866"/>
            <a:ext cx="621884" cy="621884"/>
          </a:xfrm>
          <a:custGeom>
            <a:rect b="b" l="l" r="r" t="t"/>
            <a:pathLst>
              <a:path extrusionOk="0" h="21600" w="21600">
                <a:moveTo>
                  <a:pt x="10800" y="0"/>
                </a:moveTo>
                <a:lnTo>
                  <a:pt x="10800" y="0"/>
                </a:ln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solidFill>
            <a:srgbClr val="99CCFF"/>
          </a:solidFill>
          <a:ln cap="flat" cmpd="sng" w="9525">
            <a:solidFill>
              <a:srgbClr val="000000"/>
            </a:solidFill>
            <a:prstDash val="solid"/>
            <a:round/>
            <a:headEnd len="sm" w="sm" type="none"/>
            <a:tailEnd len="sm" w="sm" type="none"/>
          </a:ln>
        </p:spPr>
        <p:txBody>
          <a:bodyPr anchorCtr="0" anchor="ctr" bIns="30600" lIns="61200" spcFirstLastPara="1" rIns="61200" wrap="square" tIns="30600">
            <a:noAutofit/>
          </a:bodyPr>
          <a:lstStyle/>
          <a:p>
            <a:pPr indent="0" lvl="0" marL="0" marR="0" rtl="0" algn="l">
              <a:lnSpc>
                <a:spcPct val="100000"/>
              </a:lnSpc>
              <a:spcBef>
                <a:spcPts val="0"/>
              </a:spcBef>
              <a:spcAft>
                <a:spcPts val="0"/>
              </a:spcAft>
              <a:buClr>
                <a:srgbClr val="000000"/>
              </a:buClr>
              <a:buSzPts val="1224"/>
              <a:buFont typeface="Arial"/>
              <a:buNone/>
            </a:pPr>
            <a:r>
              <a:t/>
            </a:r>
            <a:endParaRPr b="0" i="0" sz="1224" u="none" cap="none" strike="noStrike">
              <a:solidFill>
                <a:srgbClr val="000000"/>
              </a:solidFill>
              <a:latin typeface="Arial"/>
              <a:ea typeface="Arial"/>
              <a:cs typeface="Arial"/>
              <a:sym typeface="Arial"/>
            </a:endParaRPr>
          </a:p>
        </p:txBody>
      </p:sp>
      <p:sp>
        <p:nvSpPr>
          <p:cNvPr id="261" name="Google Shape;261;p27"/>
          <p:cNvSpPr/>
          <p:nvPr/>
        </p:nvSpPr>
        <p:spPr>
          <a:xfrm>
            <a:off x="3813246" y="1949866"/>
            <a:ext cx="621884" cy="621884"/>
          </a:xfrm>
          <a:custGeom>
            <a:rect b="b" l="l" r="r" t="t"/>
            <a:pathLst>
              <a:path extrusionOk="0" h="21600" w="21600">
                <a:moveTo>
                  <a:pt x="10800" y="0"/>
                </a:moveTo>
                <a:lnTo>
                  <a:pt x="10800" y="0"/>
                </a:ln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solidFill>
            <a:srgbClr val="99CCFF"/>
          </a:solidFill>
          <a:ln cap="flat" cmpd="sng" w="9525">
            <a:solidFill>
              <a:srgbClr val="000000"/>
            </a:solidFill>
            <a:prstDash val="solid"/>
            <a:round/>
            <a:headEnd len="sm" w="sm" type="none"/>
            <a:tailEnd len="sm" w="sm" type="none"/>
          </a:ln>
        </p:spPr>
        <p:txBody>
          <a:bodyPr anchorCtr="0" anchor="ctr" bIns="30600" lIns="61200" spcFirstLastPara="1" rIns="61200" wrap="square" tIns="30600">
            <a:noAutofit/>
          </a:bodyPr>
          <a:lstStyle/>
          <a:p>
            <a:pPr indent="0" lvl="0" marL="0" marR="0" rtl="0" algn="l">
              <a:lnSpc>
                <a:spcPct val="100000"/>
              </a:lnSpc>
              <a:spcBef>
                <a:spcPts val="0"/>
              </a:spcBef>
              <a:spcAft>
                <a:spcPts val="0"/>
              </a:spcAft>
              <a:buClr>
                <a:srgbClr val="000000"/>
              </a:buClr>
              <a:buSzPts val="1224"/>
              <a:buFont typeface="Arial"/>
              <a:buNone/>
            </a:pPr>
            <a:r>
              <a:t/>
            </a:r>
            <a:endParaRPr b="0" i="0" sz="1224" u="none" cap="none" strike="noStrike">
              <a:solidFill>
                <a:srgbClr val="000000"/>
              </a:solidFill>
              <a:latin typeface="Arial"/>
              <a:ea typeface="Arial"/>
              <a:cs typeface="Arial"/>
              <a:sym typeface="Arial"/>
            </a:endParaRPr>
          </a:p>
        </p:txBody>
      </p:sp>
      <p:sp>
        <p:nvSpPr>
          <p:cNvPr id="262" name="Google Shape;262;p27"/>
          <p:cNvSpPr/>
          <p:nvPr/>
        </p:nvSpPr>
        <p:spPr>
          <a:xfrm>
            <a:off x="5678899" y="1949866"/>
            <a:ext cx="621884" cy="621884"/>
          </a:xfrm>
          <a:custGeom>
            <a:rect b="b" l="l" r="r" t="t"/>
            <a:pathLst>
              <a:path extrusionOk="0" h="21600" w="21600">
                <a:moveTo>
                  <a:pt x="10800" y="0"/>
                </a:moveTo>
                <a:lnTo>
                  <a:pt x="10800" y="0"/>
                </a:ln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solidFill>
            <a:srgbClr val="99CCFF"/>
          </a:solidFill>
          <a:ln cap="flat" cmpd="sng" w="9525">
            <a:solidFill>
              <a:srgbClr val="000000"/>
            </a:solidFill>
            <a:prstDash val="solid"/>
            <a:round/>
            <a:headEnd len="sm" w="sm" type="none"/>
            <a:tailEnd len="sm" w="sm" type="none"/>
          </a:ln>
        </p:spPr>
        <p:txBody>
          <a:bodyPr anchorCtr="0" anchor="ctr" bIns="30600" lIns="61200" spcFirstLastPara="1" rIns="61200" wrap="square" tIns="30600">
            <a:noAutofit/>
          </a:bodyPr>
          <a:lstStyle/>
          <a:p>
            <a:pPr indent="0" lvl="0" marL="0" marR="0" rtl="0" algn="l">
              <a:lnSpc>
                <a:spcPct val="100000"/>
              </a:lnSpc>
              <a:spcBef>
                <a:spcPts val="0"/>
              </a:spcBef>
              <a:spcAft>
                <a:spcPts val="0"/>
              </a:spcAft>
              <a:buClr>
                <a:srgbClr val="000000"/>
              </a:buClr>
              <a:buSzPts val="1224"/>
              <a:buFont typeface="Arial"/>
              <a:buNone/>
            </a:pPr>
            <a:r>
              <a:t/>
            </a:r>
            <a:endParaRPr b="0" i="0" sz="1224" u="none" cap="none" strike="noStrike">
              <a:solidFill>
                <a:srgbClr val="000000"/>
              </a:solidFill>
              <a:latin typeface="Arial"/>
              <a:ea typeface="Arial"/>
              <a:cs typeface="Arial"/>
              <a:sym typeface="Arial"/>
            </a:endParaRPr>
          </a:p>
        </p:txBody>
      </p:sp>
      <p:sp>
        <p:nvSpPr>
          <p:cNvPr id="263" name="Google Shape;263;p27"/>
          <p:cNvSpPr/>
          <p:nvPr/>
        </p:nvSpPr>
        <p:spPr>
          <a:xfrm>
            <a:off x="4279660" y="3193635"/>
            <a:ext cx="621884" cy="621884"/>
          </a:xfrm>
          <a:custGeom>
            <a:rect b="b" l="l" r="r" t="t"/>
            <a:pathLst>
              <a:path extrusionOk="0" h="21600" w="21600">
                <a:moveTo>
                  <a:pt x="10800" y="0"/>
                </a:moveTo>
                <a:lnTo>
                  <a:pt x="10800" y="0"/>
                </a:ln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solidFill>
            <a:srgbClr val="99CCFF"/>
          </a:solidFill>
          <a:ln cap="flat" cmpd="sng" w="9525">
            <a:solidFill>
              <a:srgbClr val="000000"/>
            </a:solidFill>
            <a:prstDash val="solid"/>
            <a:round/>
            <a:headEnd len="sm" w="sm" type="none"/>
            <a:tailEnd len="sm" w="sm" type="none"/>
          </a:ln>
        </p:spPr>
        <p:txBody>
          <a:bodyPr anchorCtr="0" anchor="ctr" bIns="30600" lIns="61200" spcFirstLastPara="1" rIns="61200" wrap="square" tIns="30600">
            <a:noAutofit/>
          </a:bodyPr>
          <a:lstStyle/>
          <a:p>
            <a:pPr indent="0" lvl="0" marL="0" marR="0" rtl="0" algn="l">
              <a:lnSpc>
                <a:spcPct val="100000"/>
              </a:lnSpc>
              <a:spcBef>
                <a:spcPts val="0"/>
              </a:spcBef>
              <a:spcAft>
                <a:spcPts val="0"/>
              </a:spcAft>
              <a:buClr>
                <a:srgbClr val="000000"/>
              </a:buClr>
              <a:buSzPts val="1224"/>
              <a:buFont typeface="Arial"/>
              <a:buNone/>
            </a:pPr>
            <a:r>
              <a:t/>
            </a:r>
            <a:endParaRPr b="0" i="0" sz="1224" u="none" cap="none" strike="noStrike">
              <a:solidFill>
                <a:srgbClr val="000000"/>
              </a:solidFill>
              <a:latin typeface="Arial"/>
              <a:ea typeface="Arial"/>
              <a:cs typeface="Arial"/>
              <a:sym typeface="Arial"/>
            </a:endParaRPr>
          </a:p>
        </p:txBody>
      </p:sp>
      <p:sp>
        <p:nvSpPr>
          <p:cNvPr id="264" name="Google Shape;264;p27"/>
          <p:cNvSpPr/>
          <p:nvPr/>
        </p:nvSpPr>
        <p:spPr>
          <a:xfrm>
            <a:off x="6145311" y="3193635"/>
            <a:ext cx="621884" cy="621884"/>
          </a:xfrm>
          <a:custGeom>
            <a:rect b="b" l="l" r="r" t="t"/>
            <a:pathLst>
              <a:path extrusionOk="0" h="21600" w="21600">
                <a:moveTo>
                  <a:pt x="10800" y="0"/>
                </a:moveTo>
                <a:lnTo>
                  <a:pt x="10800" y="0"/>
                </a:ln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solidFill>
            <a:srgbClr val="99CCFF"/>
          </a:solidFill>
          <a:ln cap="flat" cmpd="sng" w="9525">
            <a:solidFill>
              <a:srgbClr val="000000"/>
            </a:solidFill>
            <a:prstDash val="solid"/>
            <a:round/>
            <a:headEnd len="sm" w="sm" type="none"/>
            <a:tailEnd len="sm" w="sm" type="none"/>
          </a:ln>
        </p:spPr>
        <p:txBody>
          <a:bodyPr anchorCtr="0" anchor="ctr" bIns="30600" lIns="61200" spcFirstLastPara="1" rIns="61200" wrap="square" tIns="30600">
            <a:noAutofit/>
          </a:bodyPr>
          <a:lstStyle/>
          <a:p>
            <a:pPr indent="0" lvl="0" marL="0" marR="0" rtl="0" algn="l">
              <a:lnSpc>
                <a:spcPct val="100000"/>
              </a:lnSpc>
              <a:spcBef>
                <a:spcPts val="0"/>
              </a:spcBef>
              <a:spcAft>
                <a:spcPts val="0"/>
              </a:spcAft>
              <a:buClr>
                <a:srgbClr val="000000"/>
              </a:buClr>
              <a:buSzPts val="1224"/>
              <a:buFont typeface="Arial"/>
              <a:buNone/>
            </a:pPr>
            <a:r>
              <a:t/>
            </a:r>
            <a:endParaRPr b="0" i="0" sz="1224" u="none" cap="none" strike="noStrike">
              <a:solidFill>
                <a:srgbClr val="000000"/>
              </a:solidFill>
              <a:latin typeface="Arial"/>
              <a:ea typeface="Arial"/>
              <a:cs typeface="Arial"/>
              <a:sym typeface="Arial"/>
            </a:endParaRPr>
          </a:p>
        </p:txBody>
      </p:sp>
      <p:sp>
        <p:nvSpPr>
          <p:cNvPr id="265" name="Google Shape;265;p27"/>
          <p:cNvSpPr/>
          <p:nvPr/>
        </p:nvSpPr>
        <p:spPr>
          <a:xfrm>
            <a:off x="5212485" y="3193635"/>
            <a:ext cx="621884" cy="621884"/>
          </a:xfrm>
          <a:custGeom>
            <a:rect b="b" l="l" r="r" t="t"/>
            <a:pathLst>
              <a:path extrusionOk="0" h="21600" w="21600">
                <a:moveTo>
                  <a:pt x="10800" y="0"/>
                </a:moveTo>
                <a:lnTo>
                  <a:pt x="10800" y="0"/>
                </a:ln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solidFill>
            <a:srgbClr val="99CCFF"/>
          </a:solidFill>
          <a:ln cap="flat" cmpd="sng" w="9525">
            <a:solidFill>
              <a:srgbClr val="000000"/>
            </a:solidFill>
            <a:prstDash val="solid"/>
            <a:round/>
            <a:headEnd len="sm" w="sm" type="none"/>
            <a:tailEnd len="sm" w="sm" type="none"/>
          </a:ln>
        </p:spPr>
        <p:txBody>
          <a:bodyPr anchorCtr="0" anchor="ctr" bIns="30600" lIns="61200" spcFirstLastPara="1" rIns="61200" wrap="square" tIns="30600">
            <a:noAutofit/>
          </a:bodyPr>
          <a:lstStyle/>
          <a:p>
            <a:pPr indent="0" lvl="0" marL="0" marR="0" rtl="0" algn="l">
              <a:lnSpc>
                <a:spcPct val="100000"/>
              </a:lnSpc>
              <a:spcBef>
                <a:spcPts val="0"/>
              </a:spcBef>
              <a:spcAft>
                <a:spcPts val="0"/>
              </a:spcAft>
              <a:buClr>
                <a:srgbClr val="000000"/>
              </a:buClr>
              <a:buSzPts val="1224"/>
              <a:buFont typeface="Arial"/>
              <a:buNone/>
            </a:pPr>
            <a:r>
              <a:t/>
            </a:r>
            <a:endParaRPr b="0" i="0" sz="1224" u="none" cap="none" strike="noStrike">
              <a:solidFill>
                <a:srgbClr val="000000"/>
              </a:solidFill>
              <a:latin typeface="Arial"/>
              <a:ea typeface="Arial"/>
              <a:cs typeface="Arial"/>
              <a:sym typeface="Arial"/>
            </a:endParaRPr>
          </a:p>
        </p:txBody>
      </p:sp>
      <p:sp>
        <p:nvSpPr>
          <p:cNvPr id="266" name="Google Shape;266;p27"/>
          <p:cNvSpPr/>
          <p:nvPr/>
        </p:nvSpPr>
        <p:spPr>
          <a:xfrm>
            <a:off x="3346834" y="3193635"/>
            <a:ext cx="621884" cy="621884"/>
          </a:xfrm>
          <a:custGeom>
            <a:rect b="b" l="l" r="r" t="t"/>
            <a:pathLst>
              <a:path extrusionOk="0" h="21600" w="21600">
                <a:moveTo>
                  <a:pt x="10800" y="0"/>
                </a:moveTo>
                <a:lnTo>
                  <a:pt x="10800" y="0"/>
                </a:ln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solidFill>
            <a:srgbClr val="99CCFF"/>
          </a:solidFill>
          <a:ln cap="flat" cmpd="sng" w="9525">
            <a:solidFill>
              <a:srgbClr val="000000"/>
            </a:solidFill>
            <a:prstDash val="solid"/>
            <a:round/>
            <a:headEnd len="sm" w="sm" type="none"/>
            <a:tailEnd len="sm" w="sm" type="none"/>
          </a:ln>
        </p:spPr>
        <p:txBody>
          <a:bodyPr anchorCtr="0" anchor="ctr" bIns="30600" lIns="61200" spcFirstLastPara="1" rIns="61200" wrap="square" tIns="30600">
            <a:noAutofit/>
          </a:bodyPr>
          <a:lstStyle/>
          <a:p>
            <a:pPr indent="0" lvl="0" marL="0" marR="0" rtl="0" algn="l">
              <a:lnSpc>
                <a:spcPct val="100000"/>
              </a:lnSpc>
              <a:spcBef>
                <a:spcPts val="0"/>
              </a:spcBef>
              <a:spcAft>
                <a:spcPts val="0"/>
              </a:spcAft>
              <a:buClr>
                <a:srgbClr val="000000"/>
              </a:buClr>
              <a:buSzPts val="1224"/>
              <a:buFont typeface="Arial"/>
              <a:buNone/>
            </a:pPr>
            <a:r>
              <a:t/>
            </a:r>
            <a:endParaRPr b="0" i="0" sz="1224" u="none" cap="none" strike="noStrike">
              <a:solidFill>
                <a:srgbClr val="000000"/>
              </a:solidFill>
              <a:latin typeface="Arial"/>
              <a:ea typeface="Arial"/>
              <a:cs typeface="Arial"/>
              <a:sym typeface="Arial"/>
            </a:endParaRPr>
          </a:p>
        </p:txBody>
      </p:sp>
      <p:sp>
        <p:nvSpPr>
          <p:cNvPr id="267" name="Google Shape;267;p27"/>
          <p:cNvSpPr/>
          <p:nvPr/>
        </p:nvSpPr>
        <p:spPr>
          <a:xfrm>
            <a:off x="6145311" y="4437403"/>
            <a:ext cx="621884" cy="621884"/>
          </a:xfrm>
          <a:custGeom>
            <a:rect b="b" l="l" r="r" t="t"/>
            <a:pathLst>
              <a:path extrusionOk="0" h="21600" w="21600">
                <a:moveTo>
                  <a:pt x="10800" y="0"/>
                </a:moveTo>
                <a:lnTo>
                  <a:pt x="10800" y="0"/>
                </a:ln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solidFill>
            <a:srgbClr val="99CCFF"/>
          </a:solidFill>
          <a:ln cap="flat" cmpd="sng" w="9525">
            <a:solidFill>
              <a:srgbClr val="000000"/>
            </a:solidFill>
            <a:prstDash val="solid"/>
            <a:round/>
            <a:headEnd len="sm" w="sm" type="none"/>
            <a:tailEnd len="sm" w="sm" type="none"/>
          </a:ln>
        </p:spPr>
        <p:txBody>
          <a:bodyPr anchorCtr="0" anchor="ctr" bIns="30600" lIns="61200" spcFirstLastPara="1" rIns="61200" wrap="square" tIns="30600">
            <a:noAutofit/>
          </a:bodyPr>
          <a:lstStyle/>
          <a:p>
            <a:pPr indent="0" lvl="0" marL="0" marR="0" rtl="0" algn="l">
              <a:lnSpc>
                <a:spcPct val="100000"/>
              </a:lnSpc>
              <a:spcBef>
                <a:spcPts val="0"/>
              </a:spcBef>
              <a:spcAft>
                <a:spcPts val="0"/>
              </a:spcAft>
              <a:buClr>
                <a:srgbClr val="000000"/>
              </a:buClr>
              <a:buSzPts val="1224"/>
              <a:buFont typeface="Arial"/>
              <a:buNone/>
            </a:pPr>
            <a:r>
              <a:t/>
            </a:r>
            <a:endParaRPr b="0" i="0" sz="1224" u="none" cap="none" strike="noStrike">
              <a:solidFill>
                <a:srgbClr val="000000"/>
              </a:solidFill>
              <a:latin typeface="Arial"/>
              <a:ea typeface="Arial"/>
              <a:cs typeface="Arial"/>
              <a:sym typeface="Arial"/>
            </a:endParaRPr>
          </a:p>
        </p:txBody>
      </p:sp>
      <p:sp>
        <p:nvSpPr>
          <p:cNvPr id="268" name="Google Shape;268;p27"/>
          <p:cNvSpPr/>
          <p:nvPr/>
        </p:nvSpPr>
        <p:spPr>
          <a:xfrm>
            <a:off x="4124189" y="4437403"/>
            <a:ext cx="621884" cy="621884"/>
          </a:xfrm>
          <a:custGeom>
            <a:rect b="b" l="l" r="r" t="t"/>
            <a:pathLst>
              <a:path extrusionOk="0" h="21600" w="21600">
                <a:moveTo>
                  <a:pt x="10800" y="0"/>
                </a:moveTo>
                <a:lnTo>
                  <a:pt x="10800" y="0"/>
                </a:ln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solidFill>
            <a:srgbClr val="99CCFF"/>
          </a:solidFill>
          <a:ln cap="flat" cmpd="sng" w="9525">
            <a:solidFill>
              <a:srgbClr val="000000"/>
            </a:solidFill>
            <a:prstDash val="solid"/>
            <a:round/>
            <a:headEnd len="sm" w="sm" type="none"/>
            <a:tailEnd len="sm" w="sm" type="none"/>
          </a:ln>
        </p:spPr>
        <p:txBody>
          <a:bodyPr anchorCtr="0" anchor="ctr" bIns="30600" lIns="61200" spcFirstLastPara="1" rIns="61200" wrap="square" tIns="30600">
            <a:noAutofit/>
          </a:bodyPr>
          <a:lstStyle/>
          <a:p>
            <a:pPr indent="0" lvl="0" marL="0" marR="0" rtl="0" algn="l">
              <a:lnSpc>
                <a:spcPct val="100000"/>
              </a:lnSpc>
              <a:spcBef>
                <a:spcPts val="0"/>
              </a:spcBef>
              <a:spcAft>
                <a:spcPts val="0"/>
              </a:spcAft>
              <a:buClr>
                <a:srgbClr val="000000"/>
              </a:buClr>
              <a:buSzPts val="1224"/>
              <a:buFont typeface="Arial"/>
              <a:buNone/>
            </a:pPr>
            <a:r>
              <a:t/>
            </a:r>
            <a:endParaRPr b="0" i="0" sz="1224" u="none" cap="none" strike="noStrike">
              <a:solidFill>
                <a:srgbClr val="000000"/>
              </a:solidFill>
              <a:latin typeface="Arial"/>
              <a:ea typeface="Arial"/>
              <a:cs typeface="Arial"/>
              <a:sym typeface="Arial"/>
            </a:endParaRPr>
          </a:p>
        </p:txBody>
      </p:sp>
      <p:sp>
        <p:nvSpPr>
          <p:cNvPr id="269" name="Google Shape;269;p27"/>
          <p:cNvSpPr/>
          <p:nvPr/>
        </p:nvSpPr>
        <p:spPr>
          <a:xfrm>
            <a:off x="3346834" y="4437403"/>
            <a:ext cx="621884" cy="621884"/>
          </a:xfrm>
          <a:custGeom>
            <a:rect b="b" l="l" r="r" t="t"/>
            <a:pathLst>
              <a:path extrusionOk="0" h="21600" w="21600">
                <a:moveTo>
                  <a:pt x="10800" y="0"/>
                </a:moveTo>
                <a:lnTo>
                  <a:pt x="10800" y="0"/>
                </a:ln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solidFill>
            <a:srgbClr val="99CCFF"/>
          </a:solidFill>
          <a:ln cap="flat" cmpd="sng" w="9525">
            <a:solidFill>
              <a:srgbClr val="000000"/>
            </a:solidFill>
            <a:prstDash val="solid"/>
            <a:round/>
            <a:headEnd len="sm" w="sm" type="none"/>
            <a:tailEnd len="sm" w="sm" type="none"/>
          </a:ln>
        </p:spPr>
        <p:txBody>
          <a:bodyPr anchorCtr="0" anchor="ctr" bIns="30600" lIns="61200" spcFirstLastPara="1" rIns="61200" wrap="square" tIns="30600">
            <a:noAutofit/>
          </a:bodyPr>
          <a:lstStyle/>
          <a:p>
            <a:pPr indent="0" lvl="0" marL="0" marR="0" rtl="0" algn="l">
              <a:lnSpc>
                <a:spcPct val="100000"/>
              </a:lnSpc>
              <a:spcBef>
                <a:spcPts val="0"/>
              </a:spcBef>
              <a:spcAft>
                <a:spcPts val="0"/>
              </a:spcAft>
              <a:buClr>
                <a:srgbClr val="000000"/>
              </a:buClr>
              <a:buSzPts val="1224"/>
              <a:buFont typeface="Arial"/>
              <a:buNone/>
            </a:pPr>
            <a:r>
              <a:t/>
            </a:r>
            <a:endParaRPr b="0" i="0" sz="1224" u="none" cap="none" strike="noStrike">
              <a:solidFill>
                <a:srgbClr val="000000"/>
              </a:solidFill>
              <a:latin typeface="Arial"/>
              <a:ea typeface="Arial"/>
              <a:cs typeface="Arial"/>
              <a:sym typeface="Arial"/>
            </a:endParaRPr>
          </a:p>
        </p:txBody>
      </p:sp>
      <p:sp>
        <p:nvSpPr>
          <p:cNvPr id="270" name="Google Shape;270;p27"/>
          <p:cNvSpPr/>
          <p:nvPr/>
        </p:nvSpPr>
        <p:spPr>
          <a:xfrm>
            <a:off x="2569478" y="4437403"/>
            <a:ext cx="621884" cy="621884"/>
          </a:xfrm>
          <a:custGeom>
            <a:rect b="b" l="l" r="r" t="t"/>
            <a:pathLst>
              <a:path extrusionOk="0" h="21600" w="21600">
                <a:moveTo>
                  <a:pt x="10800" y="0"/>
                </a:moveTo>
                <a:lnTo>
                  <a:pt x="10800" y="0"/>
                </a:ln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solidFill>
            <a:srgbClr val="99CCFF"/>
          </a:solidFill>
          <a:ln cap="flat" cmpd="sng" w="9525">
            <a:solidFill>
              <a:srgbClr val="000000"/>
            </a:solidFill>
            <a:prstDash val="solid"/>
            <a:round/>
            <a:headEnd len="sm" w="sm" type="none"/>
            <a:tailEnd len="sm" w="sm" type="none"/>
          </a:ln>
        </p:spPr>
        <p:txBody>
          <a:bodyPr anchorCtr="0" anchor="ctr" bIns="30600" lIns="61200" spcFirstLastPara="1" rIns="61200" wrap="square" tIns="30600">
            <a:noAutofit/>
          </a:bodyPr>
          <a:lstStyle/>
          <a:p>
            <a:pPr indent="0" lvl="0" marL="0" marR="0" rtl="0" algn="l">
              <a:lnSpc>
                <a:spcPct val="100000"/>
              </a:lnSpc>
              <a:spcBef>
                <a:spcPts val="0"/>
              </a:spcBef>
              <a:spcAft>
                <a:spcPts val="0"/>
              </a:spcAft>
              <a:buClr>
                <a:srgbClr val="000000"/>
              </a:buClr>
              <a:buSzPts val="1224"/>
              <a:buFont typeface="Arial"/>
              <a:buNone/>
            </a:pPr>
            <a:r>
              <a:t/>
            </a:r>
            <a:endParaRPr b="0" i="0" sz="1224" u="none" cap="none" strike="noStrike">
              <a:solidFill>
                <a:srgbClr val="000000"/>
              </a:solidFill>
              <a:latin typeface="Arial"/>
              <a:ea typeface="Arial"/>
              <a:cs typeface="Arial"/>
              <a:sym typeface="Arial"/>
            </a:endParaRPr>
          </a:p>
        </p:txBody>
      </p:sp>
      <p:sp>
        <p:nvSpPr>
          <p:cNvPr id="271" name="Google Shape;271;p27"/>
          <p:cNvSpPr/>
          <p:nvPr/>
        </p:nvSpPr>
        <p:spPr>
          <a:xfrm>
            <a:off x="2103065" y="3193635"/>
            <a:ext cx="621884" cy="621884"/>
          </a:xfrm>
          <a:custGeom>
            <a:rect b="b" l="l" r="r" t="t"/>
            <a:pathLst>
              <a:path extrusionOk="0" h="21600" w="21600">
                <a:moveTo>
                  <a:pt x="10800" y="0"/>
                </a:moveTo>
                <a:lnTo>
                  <a:pt x="10800" y="0"/>
                </a:ln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solidFill>
            <a:srgbClr val="99CCFF"/>
          </a:solidFill>
          <a:ln cap="flat" cmpd="sng" w="9525">
            <a:solidFill>
              <a:srgbClr val="000000"/>
            </a:solidFill>
            <a:prstDash val="solid"/>
            <a:round/>
            <a:headEnd len="sm" w="sm" type="none"/>
            <a:tailEnd len="sm" w="sm" type="none"/>
          </a:ln>
        </p:spPr>
        <p:txBody>
          <a:bodyPr anchorCtr="0" anchor="ctr" bIns="30600" lIns="61200" spcFirstLastPara="1" rIns="61200" wrap="square" tIns="30600">
            <a:noAutofit/>
          </a:bodyPr>
          <a:lstStyle/>
          <a:p>
            <a:pPr indent="0" lvl="0" marL="0" marR="0" rtl="0" algn="l">
              <a:lnSpc>
                <a:spcPct val="100000"/>
              </a:lnSpc>
              <a:spcBef>
                <a:spcPts val="0"/>
              </a:spcBef>
              <a:spcAft>
                <a:spcPts val="0"/>
              </a:spcAft>
              <a:buClr>
                <a:srgbClr val="000000"/>
              </a:buClr>
              <a:buSzPts val="1224"/>
              <a:buFont typeface="Arial"/>
              <a:buNone/>
            </a:pPr>
            <a:r>
              <a:t/>
            </a:r>
            <a:endParaRPr b="0" i="0" sz="1224" u="none" cap="none" strike="noStrike">
              <a:solidFill>
                <a:srgbClr val="000000"/>
              </a:solidFill>
              <a:latin typeface="Arial"/>
              <a:ea typeface="Arial"/>
              <a:cs typeface="Arial"/>
              <a:sym typeface="Arial"/>
            </a:endParaRPr>
          </a:p>
        </p:txBody>
      </p:sp>
      <p:cxnSp>
        <p:nvCxnSpPr>
          <p:cNvPr id="272" name="Google Shape;272;p27"/>
          <p:cNvCxnSpPr>
            <a:stCxn id="258" idx="6"/>
          </p:cNvCxnSpPr>
          <p:nvPr/>
        </p:nvCxnSpPr>
        <p:spPr>
          <a:xfrm flipH="1">
            <a:off x="1325591" y="1172511"/>
            <a:ext cx="1710300" cy="777300"/>
          </a:xfrm>
          <a:prstGeom prst="straightConnector1">
            <a:avLst/>
          </a:prstGeom>
          <a:noFill/>
          <a:ln cap="flat" cmpd="sng" w="9525">
            <a:solidFill>
              <a:srgbClr val="000000"/>
            </a:solidFill>
            <a:prstDash val="solid"/>
            <a:round/>
            <a:headEnd len="sm" w="sm" type="none"/>
            <a:tailEnd len="med" w="med" type="stealth"/>
          </a:ln>
        </p:spPr>
      </p:cxnSp>
      <p:cxnSp>
        <p:nvCxnSpPr>
          <p:cNvPr id="273" name="Google Shape;273;p27"/>
          <p:cNvCxnSpPr>
            <a:stCxn id="258" idx="7"/>
            <a:endCxn id="260" idx="11"/>
          </p:cNvCxnSpPr>
          <p:nvPr/>
        </p:nvCxnSpPr>
        <p:spPr>
          <a:xfrm flipH="1">
            <a:off x="2633757" y="1392388"/>
            <a:ext cx="493200" cy="648600"/>
          </a:xfrm>
          <a:prstGeom prst="straightConnector1">
            <a:avLst/>
          </a:prstGeom>
          <a:noFill/>
          <a:ln cap="flat" cmpd="sng" w="9525">
            <a:solidFill>
              <a:srgbClr val="000000"/>
            </a:solidFill>
            <a:prstDash val="solid"/>
            <a:round/>
            <a:headEnd len="sm" w="sm" type="none"/>
            <a:tailEnd len="med" w="med" type="stealth"/>
          </a:ln>
        </p:spPr>
      </p:cxnSp>
      <p:cxnSp>
        <p:nvCxnSpPr>
          <p:cNvPr id="274" name="Google Shape;274;p27"/>
          <p:cNvCxnSpPr>
            <a:stCxn id="258" idx="10"/>
            <a:endCxn id="262" idx="4"/>
          </p:cNvCxnSpPr>
          <p:nvPr/>
        </p:nvCxnSpPr>
        <p:spPr>
          <a:xfrm>
            <a:off x="3657775" y="1172511"/>
            <a:ext cx="2332200" cy="777300"/>
          </a:xfrm>
          <a:prstGeom prst="straightConnector1">
            <a:avLst/>
          </a:prstGeom>
          <a:noFill/>
          <a:ln cap="flat" cmpd="sng" w="9525">
            <a:solidFill>
              <a:srgbClr val="000000"/>
            </a:solidFill>
            <a:prstDash val="solid"/>
            <a:round/>
            <a:headEnd len="sm" w="sm" type="none"/>
            <a:tailEnd len="med" w="med" type="stealth"/>
          </a:ln>
        </p:spPr>
      </p:cxnSp>
      <p:cxnSp>
        <p:nvCxnSpPr>
          <p:cNvPr id="275" name="Google Shape;275;p27"/>
          <p:cNvCxnSpPr>
            <a:stCxn id="258" idx="9"/>
            <a:endCxn id="261" idx="4"/>
          </p:cNvCxnSpPr>
          <p:nvPr/>
        </p:nvCxnSpPr>
        <p:spPr>
          <a:xfrm>
            <a:off x="3566710" y="1392388"/>
            <a:ext cx="557400" cy="557400"/>
          </a:xfrm>
          <a:prstGeom prst="straightConnector1">
            <a:avLst/>
          </a:prstGeom>
          <a:noFill/>
          <a:ln cap="flat" cmpd="sng" w="9525">
            <a:solidFill>
              <a:srgbClr val="000000"/>
            </a:solidFill>
            <a:prstDash val="solid"/>
            <a:round/>
            <a:headEnd len="sm" w="sm" type="none"/>
            <a:tailEnd len="med" w="med" type="stealth"/>
          </a:ln>
        </p:spPr>
      </p:cxnSp>
      <p:cxnSp>
        <p:nvCxnSpPr>
          <p:cNvPr id="276" name="Google Shape;276;p27"/>
          <p:cNvCxnSpPr>
            <a:endCxn id="271" idx="4"/>
          </p:cNvCxnSpPr>
          <p:nvPr/>
        </p:nvCxnSpPr>
        <p:spPr>
          <a:xfrm>
            <a:off x="2414007" y="2571751"/>
            <a:ext cx="0" cy="621900"/>
          </a:xfrm>
          <a:prstGeom prst="straightConnector1">
            <a:avLst/>
          </a:prstGeom>
          <a:noFill/>
          <a:ln cap="flat" cmpd="sng" w="9525">
            <a:solidFill>
              <a:srgbClr val="000000"/>
            </a:solidFill>
            <a:prstDash val="solid"/>
            <a:round/>
            <a:headEnd len="sm" w="sm" type="none"/>
            <a:tailEnd len="med" w="med" type="stealth"/>
          </a:ln>
        </p:spPr>
      </p:cxnSp>
      <p:cxnSp>
        <p:nvCxnSpPr>
          <p:cNvPr id="277" name="Google Shape;277;p27"/>
          <p:cNvCxnSpPr>
            <a:stCxn id="261" idx="7"/>
            <a:endCxn id="266" idx="4"/>
          </p:cNvCxnSpPr>
          <p:nvPr/>
        </p:nvCxnSpPr>
        <p:spPr>
          <a:xfrm flipH="1">
            <a:off x="3657712" y="2480685"/>
            <a:ext cx="246600" cy="713100"/>
          </a:xfrm>
          <a:prstGeom prst="straightConnector1">
            <a:avLst/>
          </a:prstGeom>
          <a:noFill/>
          <a:ln cap="flat" cmpd="sng" w="9525">
            <a:solidFill>
              <a:srgbClr val="000000"/>
            </a:solidFill>
            <a:prstDash val="solid"/>
            <a:round/>
            <a:headEnd len="sm" w="sm" type="none"/>
            <a:tailEnd len="med" w="med" type="stealth"/>
          </a:ln>
        </p:spPr>
      </p:cxnSp>
      <p:cxnSp>
        <p:nvCxnSpPr>
          <p:cNvPr id="278" name="Google Shape;278;p27"/>
          <p:cNvCxnSpPr>
            <a:stCxn id="261" idx="9"/>
            <a:endCxn id="263" idx="4"/>
          </p:cNvCxnSpPr>
          <p:nvPr/>
        </p:nvCxnSpPr>
        <p:spPr>
          <a:xfrm>
            <a:off x="4344065" y="2480685"/>
            <a:ext cx="246600" cy="713100"/>
          </a:xfrm>
          <a:prstGeom prst="straightConnector1">
            <a:avLst/>
          </a:prstGeom>
          <a:noFill/>
          <a:ln cap="flat" cmpd="sng" w="9525">
            <a:solidFill>
              <a:srgbClr val="000000"/>
            </a:solidFill>
            <a:prstDash val="solid"/>
            <a:round/>
            <a:headEnd len="sm" w="sm" type="none"/>
            <a:tailEnd len="med" w="med" type="stealth"/>
          </a:ln>
        </p:spPr>
      </p:cxnSp>
      <p:cxnSp>
        <p:nvCxnSpPr>
          <p:cNvPr id="279" name="Google Shape;279;p27"/>
          <p:cNvCxnSpPr>
            <a:stCxn id="262" idx="7"/>
            <a:endCxn id="265" idx="4"/>
          </p:cNvCxnSpPr>
          <p:nvPr/>
        </p:nvCxnSpPr>
        <p:spPr>
          <a:xfrm flipH="1">
            <a:off x="5523365" y="2480685"/>
            <a:ext cx="246600" cy="713100"/>
          </a:xfrm>
          <a:prstGeom prst="straightConnector1">
            <a:avLst/>
          </a:prstGeom>
          <a:noFill/>
          <a:ln cap="flat" cmpd="sng" w="9525">
            <a:solidFill>
              <a:srgbClr val="000000"/>
            </a:solidFill>
            <a:prstDash val="solid"/>
            <a:round/>
            <a:headEnd len="sm" w="sm" type="none"/>
            <a:tailEnd len="med" w="med" type="stealth"/>
          </a:ln>
        </p:spPr>
      </p:cxnSp>
      <p:cxnSp>
        <p:nvCxnSpPr>
          <p:cNvPr id="280" name="Google Shape;280;p27"/>
          <p:cNvCxnSpPr>
            <a:stCxn id="262" idx="9"/>
            <a:endCxn id="264" idx="4"/>
          </p:cNvCxnSpPr>
          <p:nvPr/>
        </p:nvCxnSpPr>
        <p:spPr>
          <a:xfrm>
            <a:off x="6209718" y="2480685"/>
            <a:ext cx="246600" cy="713100"/>
          </a:xfrm>
          <a:prstGeom prst="straightConnector1">
            <a:avLst/>
          </a:prstGeom>
          <a:noFill/>
          <a:ln cap="flat" cmpd="sng" w="9525">
            <a:solidFill>
              <a:srgbClr val="000000"/>
            </a:solidFill>
            <a:prstDash val="solid"/>
            <a:round/>
            <a:headEnd len="sm" w="sm" type="none"/>
            <a:tailEnd len="med" w="med" type="stealth"/>
          </a:ln>
        </p:spPr>
      </p:cxnSp>
      <p:cxnSp>
        <p:nvCxnSpPr>
          <p:cNvPr id="281" name="Google Shape;281;p27"/>
          <p:cNvCxnSpPr>
            <a:stCxn id="266" idx="7"/>
            <a:endCxn id="270" idx="4"/>
          </p:cNvCxnSpPr>
          <p:nvPr/>
        </p:nvCxnSpPr>
        <p:spPr>
          <a:xfrm flipH="1">
            <a:off x="2880499" y="3724453"/>
            <a:ext cx="557400" cy="713100"/>
          </a:xfrm>
          <a:prstGeom prst="straightConnector1">
            <a:avLst/>
          </a:prstGeom>
          <a:noFill/>
          <a:ln cap="flat" cmpd="sng" w="9525">
            <a:solidFill>
              <a:srgbClr val="000000"/>
            </a:solidFill>
            <a:prstDash val="solid"/>
            <a:round/>
            <a:headEnd len="sm" w="sm" type="none"/>
            <a:tailEnd len="med" w="med" type="stealth"/>
          </a:ln>
        </p:spPr>
      </p:cxnSp>
      <p:cxnSp>
        <p:nvCxnSpPr>
          <p:cNvPr id="282" name="Google Shape;282;p27"/>
          <p:cNvCxnSpPr>
            <a:endCxn id="269" idx="4"/>
          </p:cNvCxnSpPr>
          <p:nvPr/>
        </p:nvCxnSpPr>
        <p:spPr>
          <a:xfrm>
            <a:off x="3657776" y="3815519"/>
            <a:ext cx="0" cy="621900"/>
          </a:xfrm>
          <a:prstGeom prst="straightConnector1">
            <a:avLst/>
          </a:prstGeom>
          <a:noFill/>
          <a:ln cap="flat" cmpd="sng" w="9525">
            <a:solidFill>
              <a:srgbClr val="000000"/>
            </a:solidFill>
            <a:prstDash val="solid"/>
            <a:round/>
            <a:headEnd len="sm" w="sm" type="none"/>
            <a:tailEnd len="med" w="med" type="stealth"/>
          </a:ln>
        </p:spPr>
      </p:cxnSp>
      <p:cxnSp>
        <p:nvCxnSpPr>
          <p:cNvPr id="283" name="Google Shape;283;p27"/>
          <p:cNvCxnSpPr>
            <a:stCxn id="266" idx="9"/>
            <a:endCxn id="268" idx="4"/>
          </p:cNvCxnSpPr>
          <p:nvPr/>
        </p:nvCxnSpPr>
        <p:spPr>
          <a:xfrm>
            <a:off x="3877652" y="3724453"/>
            <a:ext cx="557400" cy="713100"/>
          </a:xfrm>
          <a:prstGeom prst="straightConnector1">
            <a:avLst/>
          </a:prstGeom>
          <a:noFill/>
          <a:ln cap="flat" cmpd="sng" w="9525">
            <a:solidFill>
              <a:srgbClr val="000000"/>
            </a:solidFill>
            <a:prstDash val="solid"/>
            <a:round/>
            <a:headEnd len="sm" w="sm" type="none"/>
            <a:tailEnd len="med" w="med" type="stealth"/>
          </a:ln>
        </p:spPr>
      </p:cxnSp>
      <p:cxnSp>
        <p:nvCxnSpPr>
          <p:cNvPr id="284" name="Google Shape;284;p27"/>
          <p:cNvCxnSpPr>
            <a:stCxn id="264" idx="8"/>
            <a:endCxn id="267" idx="4"/>
          </p:cNvCxnSpPr>
          <p:nvPr/>
        </p:nvCxnSpPr>
        <p:spPr>
          <a:xfrm>
            <a:off x="6456253" y="3815519"/>
            <a:ext cx="0" cy="621900"/>
          </a:xfrm>
          <a:prstGeom prst="straightConnector1">
            <a:avLst/>
          </a:prstGeom>
          <a:noFill/>
          <a:ln cap="flat" cmpd="sng" w="9525">
            <a:solidFill>
              <a:srgbClr val="000000"/>
            </a:solidFill>
            <a:prstDash val="solid"/>
            <a:round/>
            <a:headEnd len="sm" w="sm" type="none"/>
            <a:tailEnd len="med" w="med" type="stealth"/>
          </a:ln>
        </p:spPr>
      </p:cxnSp>
      <p:sp>
        <p:nvSpPr>
          <p:cNvPr id="285" name="Google Shape;285;p27"/>
          <p:cNvSpPr txBox="1"/>
          <p:nvPr/>
        </p:nvSpPr>
        <p:spPr>
          <a:xfrm>
            <a:off x="98919" y="171151"/>
            <a:ext cx="7736700" cy="469800"/>
          </a:xfrm>
          <a:prstGeom prst="rect">
            <a:avLst/>
          </a:prstGeom>
          <a:solidFill>
            <a:srgbClr val="FFFFFF"/>
          </a:solidFill>
          <a:ln cap="flat" cmpd="sng" w="36700">
            <a:solidFill>
              <a:srgbClr val="000000"/>
            </a:solidFill>
            <a:prstDash val="solid"/>
            <a:round/>
            <a:headEnd len="sm" w="sm" type="none"/>
            <a:tailEnd len="sm" w="sm" type="none"/>
          </a:ln>
          <a:effectLst>
            <a:outerShdw algn="tl" dir="2700000" dist="152735">
              <a:srgbClr val="808080"/>
            </a:outerShdw>
          </a:effectLst>
        </p:spPr>
        <p:txBody>
          <a:bodyPr anchorCtr="0" anchor="t" bIns="42825" lIns="73450" spcFirstLastPara="1" rIns="73450" wrap="square" tIns="42825">
            <a:spAutoFit/>
          </a:bodyPr>
          <a:lstStyle/>
          <a:p>
            <a:pPr indent="0" lvl="0" marL="0" marR="0" rtl="0" algn="ctr">
              <a:lnSpc>
                <a:spcPct val="100000"/>
              </a:lnSpc>
              <a:spcBef>
                <a:spcPts val="0"/>
              </a:spcBef>
              <a:spcAft>
                <a:spcPts val="0"/>
              </a:spcAft>
              <a:buClr>
                <a:srgbClr val="000000"/>
              </a:buClr>
              <a:buSzPts val="1224"/>
              <a:buFont typeface="Arial"/>
              <a:buNone/>
            </a:pPr>
            <a:r>
              <a:rPr b="0" i="0" lang="en" sz="1224" u="none" cap="none" strike="noStrike">
                <a:solidFill>
                  <a:srgbClr val="000000"/>
                </a:solidFill>
                <a:latin typeface="Arial"/>
                <a:ea typeface="Arial"/>
                <a:cs typeface="Arial"/>
                <a:sym typeface="Arial"/>
              </a:rPr>
              <a:t>This structure is called a </a:t>
            </a:r>
            <a:r>
              <a:rPr b="1" i="0" lang="en" sz="1224" u="none" cap="none" strike="noStrike">
                <a:solidFill>
                  <a:srgbClr val="3333FF"/>
                </a:solidFill>
                <a:latin typeface="Arial"/>
                <a:ea typeface="Arial"/>
                <a:cs typeface="Arial"/>
                <a:sym typeface="Arial"/>
              </a:rPr>
              <a:t>tree</a:t>
            </a:r>
            <a:r>
              <a:rPr b="0" i="0" lang="en" sz="1224" u="none" cap="none" strike="noStrike">
                <a:solidFill>
                  <a:srgbClr val="000000"/>
                </a:solidFill>
                <a:latin typeface="Arial"/>
                <a:ea typeface="Arial"/>
                <a:cs typeface="Arial"/>
                <a:sym typeface="Arial"/>
              </a:rPr>
              <a:t>. Knowing how to model, represent, and manipulate trees in software                                         makes it possible to solve interesting problems.</a:t>
            </a:r>
            <a:endParaRPr b="0" i="0" sz="1400" u="none" cap="none" strike="noStrike">
              <a:solidFill>
                <a:srgbClr val="000000"/>
              </a:solidFill>
              <a:latin typeface="Arial"/>
              <a:ea typeface="Arial"/>
              <a:cs typeface="Arial"/>
              <a:sym typeface="Arial"/>
            </a:endParaRPr>
          </a:p>
        </p:txBody>
      </p:sp>
      <p:sp>
        <p:nvSpPr>
          <p:cNvPr id="286" name="Google Shape;286;p27"/>
          <p:cNvSpPr txBox="1"/>
          <p:nvPr/>
        </p:nvSpPr>
        <p:spPr>
          <a:xfrm>
            <a:off x="4590602" y="4785839"/>
            <a:ext cx="4572000" cy="30777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400"/>
              <a:buFont typeface="Arial"/>
              <a:buNone/>
            </a:pPr>
            <a:r>
              <a:rPr b="0" i="0" lang="en" sz="1400" u="none" cap="none" strike="noStrike">
                <a:solidFill>
                  <a:srgbClr val="FFFFFF"/>
                </a:solidFill>
                <a:highlight>
                  <a:srgbClr val="0000FF"/>
                </a:highlight>
                <a:latin typeface="Caveat"/>
                <a:ea typeface="Caveat"/>
                <a:cs typeface="Caveat"/>
                <a:sym typeface="Caveat"/>
              </a:rPr>
              <a:t>Slide courtesy of Keith Schwartz</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
                                        <p:tgtEl>
                                          <p:spTgt spid="2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8"/>
          <p:cNvSpPr txBox="1"/>
          <p:nvPr>
            <p:ph idx="4294967295" type="subTitle"/>
          </p:nvPr>
        </p:nvSpPr>
        <p:spPr>
          <a:xfrm>
            <a:off x="344030" y="458199"/>
            <a:ext cx="5570141" cy="2626843"/>
          </a:xfrm>
          <a:prstGeom prst="rect">
            <a:avLst/>
          </a:prstGeom>
          <a:noFill/>
          <a:ln>
            <a:noFill/>
          </a:ln>
        </p:spPr>
        <p:txBody>
          <a:bodyPr anchorCtr="0" anchor="ctr" bIns="91425" lIns="91425" spcFirstLastPara="1" rIns="91425" wrap="square" tIns="91425">
            <a:spAutoFit/>
          </a:bodyPr>
          <a:lstStyle/>
          <a:p>
            <a:pPr indent="0" lvl="0" marL="114300" marR="0" rtl="0" algn="l">
              <a:lnSpc>
                <a:spcPct val="115000"/>
              </a:lnSpc>
              <a:spcBef>
                <a:spcPts val="0"/>
              </a:spcBef>
              <a:spcAft>
                <a:spcPts val="0"/>
              </a:spcAft>
              <a:buClr>
                <a:schemeClr val="dk2"/>
              </a:buClr>
              <a:buSzPts val="1800"/>
              <a:buFont typeface="Arial"/>
              <a:buNone/>
            </a:pPr>
            <a:r>
              <a:rPr b="0" i="0" lang="en" sz="2400" u="none" cap="none" strike="noStrike">
                <a:solidFill>
                  <a:schemeClr val="dk2"/>
                </a:solidFill>
                <a:latin typeface="Arial"/>
                <a:ea typeface="Arial"/>
                <a:cs typeface="Arial"/>
                <a:sym typeface="Arial"/>
              </a:rPr>
              <a:t>An abstraction is a </a:t>
            </a:r>
            <a:r>
              <a:rPr b="0" i="0" lang="en" sz="2400" u="none" cap="none" strike="noStrike">
                <a:solidFill>
                  <a:schemeClr val="accent5"/>
                </a:solidFill>
                <a:latin typeface="Proxima Nova"/>
                <a:ea typeface="Proxima Nova"/>
                <a:cs typeface="Proxima Nova"/>
                <a:sym typeface="Proxima Nova"/>
              </a:rPr>
              <a:t>design that </a:t>
            </a:r>
            <a:r>
              <a:rPr b="0" i="0" lang="en" sz="2400" u="none" cap="none" strike="noStrike">
                <a:solidFill>
                  <a:srgbClr val="7030A0"/>
                </a:solidFill>
                <a:latin typeface="Proxima Nova"/>
                <a:ea typeface="Proxima Nova"/>
                <a:cs typeface="Proxima Nova"/>
                <a:sym typeface="Proxima Nova"/>
              </a:rPr>
              <a:t>hides the details of how something works</a:t>
            </a:r>
            <a:r>
              <a:rPr b="0" i="0" lang="en" sz="2400" u="none" cap="none" strike="noStrike">
                <a:solidFill>
                  <a:schemeClr val="accent5"/>
                </a:solidFill>
                <a:latin typeface="Proxima Nova"/>
                <a:ea typeface="Proxima Nova"/>
                <a:cs typeface="Proxima Nova"/>
                <a:sym typeface="Proxima Nova"/>
              </a:rPr>
              <a:t> while still </a:t>
            </a:r>
            <a:r>
              <a:rPr b="0" i="0" lang="en" sz="2400" u="none" cap="none" strike="noStrike">
                <a:solidFill>
                  <a:srgbClr val="7030A0"/>
                </a:solidFill>
                <a:latin typeface="Proxima Nova"/>
                <a:ea typeface="Proxima Nova"/>
                <a:cs typeface="Proxima Nova"/>
                <a:sym typeface="Proxima Nova"/>
              </a:rPr>
              <a:t>allowing the user to access complex functionality</a:t>
            </a:r>
            <a:r>
              <a:rPr b="0" i="0" lang="en" sz="2400" u="none" cap="none" strike="noStrike">
                <a:solidFill>
                  <a:schemeClr val="accent5"/>
                </a:solidFill>
                <a:latin typeface="Proxima Nova"/>
                <a:ea typeface="Proxima Nova"/>
                <a:cs typeface="Proxima Nova"/>
                <a:sym typeface="Proxima Nova"/>
              </a:rPr>
              <a:t>.</a:t>
            </a:r>
            <a:endParaRPr b="0" i="0" sz="2400" u="none" cap="none" strike="noStrike">
              <a:solidFill>
                <a:schemeClr val="dk2"/>
              </a:solidFill>
              <a:latin typeface="Arial"/>
              <a:ea typeface="Arial"/>
              <a:cs typeface="Arial"/>
              <a:sym typeface="Arial"/>
            </a:endParaRPr>
          </a:p>
          <a:p>
            <a:pPr indent="0" lvl="0" marL="114300" marR="0" rtl="0" algn="l">
              <a:lnSpc>
                <a:spcPct val="115000"/>
              </a:lnSpc>
              <a:spcBef>
                <a:spcPts val="0"/>
              </a:spcBef>
              <a:spcAft>
                <a:spcPts val="0"/>
              </a:spcAft>
              <a:buClr>
                <a:schemeClr val="dk2"/>
              </a:buClr>
              <a:buSzPts val="1800"/>
              <a:buFont typeface="Arial"/>
              <a:buNone/>
            </a:pPr>
            <a:r>
              <a:t/>
            </a:r>
            <a:endParaRPr b="0" i="0" sz="2400" u="none" cap="none" strike="noStrike">
              <a:solidFill>
                <a:schemeClr val="dk2"/>
              </a:solidFill>
              <a:latin typeface="Arial"/>
              <a:ea typeface="Arial"/>
              <a:cs typeface="Arial"/>
              <a:sym typeface="Arial"/>
            </a:endParaRPr>
          </a:p>
          <a:p>
            <a:pPr indent="0" lvl="0" marL="114300" marR="0" rtl="0" algn="ctr">
              <a:lnSpc>
                <a:spcPct val="115000"/>
              </a:lnSpc>
              <a:spcBef>
                <a:spcPts val="0"/>
              </a:spcBef>
              <a:spcAft>
                <a:spcPts val="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p:txBody>
      </p:sp>
      <p:pic>
        <p:nvPicPr>
          <p:cNvPr descr="Asus Smartphone PNG Image - PurePNG | Free transparent CC0 PNG ..." id="293" name="Google Shape;293;p28"/>
          <p:cNvPicPr preferRelativeResize="0"/>
          <p:nvPr/>
        </p:nvPicPr>
        <p:blipFill rotWithShape="1">
          <a:blip r:embed="rId3">
            <a:alphaModFix/>
          </a:blip>
          <a:srcRect b="0" l="0" r="0" t="0"/>
          <a:stretch/>
        </p:blipFill>
        <p:spPr>
          <a:xfrm>
            <a:off x="686927" y="2324341"/>
            <a:ext cx="2885801" cy="2885801"/>
          </a:xfrm>
          <a:prstGeom prst="rect">
            <a:avLst/>
          </a:prstGeom>
          <a:noFill/>
          <a:ln>
            <a:noFill/>
          </a:ln>
        </p:spPr>
      </p:pic>
      <p:pic>
        <p:nvPicPr>
          <p:cNvPr descr="Cartoon Car Png Yellow Color Transparent Background Image High ..." id="294" name="Google Shape;294;p28"/>
          <p:cNvPicPr preferRelativeResize="0"/>
          <p:nvPr/>
        </p:nvPicPr>
        <p:blipFill rotWithShape="1">
          <a:blip r:embed="rId4">
            <a:alphaModFix/>
          </a:blip>
          <a:srcRect b="0" l="0" r="0" t="0"/>
          <a:stretch/>
        </p:blipFill>
        <p:spPr>
          <a:xfrm>
            <a:off x="3774605" y="2469396"/>
            <a:ext cx="2981973" cy="2981973"/>
          </a:xfrm>
          <a:prstGeom prst="rect">
            <a:avLst/>
          </a:prstGeom>
          <a:noFill/>
          <a:ln>
            <a:noFill/>
          </a:ln>
        </p:spPr>
      </p:pic>
      <p:pic>
        <p:nvPicPr>
          <p:cNvPr descr="Vincent van Gogh | Biography, Art, &amp; Facts | Britannica" id="295" name="Google Shape;295;p28"/>
          <p:cNvPicPr preferRelativeResize="0"/>
          <p:nvPr/>
        </p:nvPicPr>
        <p:blipFill rotWithShape="1">
          <a:blip r:embed="rId5">
            <a:alphaModFix/>
          </a:blip>
          <a:srcRect b="0" l="0" r="0" t="0"/>
          <a:stretch/>
        </p:blipFill>
        <p:spPr>
          <a:xfrm>
            <a:off x="6189254" y="1165825"/>
            <a:ext cx="2705624" cy="2135999"/>
          </a:xfrm>
          <a:prstGeom prst="rect">
            <a:avLst/>
          </a:prstGeom>
          <a:noFill/>
          <a:ln>
            <a:noFill/>
          </a:ln>
        </p:spPr>
      </p:pic>
      <p:sp>
        <p:nvSpPr>
          <p:cNvPr id="296" name="Google Shape;296;p28"/>
          <p:cNvSpPr txBox="1"/>
          <p:nvPr/>
        </p:nvSpPr>
        <p:spPr>
          <a:xfrm>
            <a:off x="4450466" y="4835723"/>
            <a:ext cx="4572000" cy="30777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400"/>
              <a:buFont typeface="Arial"/>
              <a:buNone/>
            </a:pPr>
            <a:r>
              <a:rPr b="0" i="0" lang="en" sz="1400" u="none" cap="none" strike="noStrike">
                <a:solidFill>
                  <a:srgbClr val="FFFFFF"/>
                </a:solidFill>
                <a:highlight>
                  <a:srgbClr val="0000FF"/>
                </a:highlight>
                <a:latin typeface="Caveat"/>
                <a:ea typeface="Caveat"/>
                <a:cs typeface="Caveat"/>
                <a:sym typeface="Caveat"/>
              </a:rPr>
              <a:t>Slide courtesy of Kylie Jue &amp; Nick Bowman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9"/>
          <p:cNvSpPr txBox="1"/>
          <p:nvPr/>
        </p:nvSpPr>
        <p:spPr>
          <a:xfrm>
            <a:off x="1186962" y="885749"/>
            <a:ext cx="5627077" cy="3046988"/>
          </a:xfrm>
          <a:prstGeom prst="rect">
            <a:avLst/>
          </a:prstGeom>
          <a:noFill/>
          <a:ln>
            <a:noFill/>
          </a:ln>
        </p:spPr>
        <p:txBody>
          <a:bodyPr anchorCtr="0" anchor="t" bIns="45700" lIns="91425" spcFirstLastPara="1" rIns="91425" wrap="square" tIns="45700">
            <a:spAutoFit/>
          </a:bodyPr>
          <a:lstStyle/>
          <a:p>
            <a:pPr indent="0" lvl="0" marL="11430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000000"/>
              </a:solidFill>
              <a:latin typeface="Arial"/>
              <a:ea typeface="Arial"/>
              <a:cs typeface="Arial"/>
              <a:sym typeface="Arial"/>
            </a:endParaRPr>
          </a:p>
          <a:p>
            <a:pPr indent="0" lvl="0" marL="114300" marR="0" rtl="0" algn="l">
              <a:lnSpc>
                <a:spcPct val="100000"/>
              </a:lnSpc>
              <a:spcBef>
                <a:spcPts val="0"/>
              </a:spcBef>
              <a:spcAft>
                <a:spcPts val="0"/>
              </a:spcAft>
              <a:buClr>
                <a:srgbClr val="000000"/>
              </a:buClr>
              <a:buSzPts val="3200"/>
              <a:buFont typeface="Arial"/>
              <a:buNone/>
            </a:pPr>
            <a:r>
              <a:rPr b="0" i="0" lang="en" sz="3200" u="none" cap="none" strike="noStrike">
                <a:solidFill>
                  <a:srgbClr val="000000"/>
                </a:solidFill>
                <a:latin typeface="Arial"/>
                <a:ea typeface="Arial"/>
                <a:cs typeface="Arial"/>
                <a:sym typeface="Arial"/>
              </a:rPr>
              <a:t>Building a vocabulary of </a:t>
            </a:r>
            <a:r>
              <a:rPr b="1" i="1" lang="en" sz="3200" u="none" cap="none" strike="noStrike">
                <a:solidFill>
                  <a:srgbClr val="7030A0"/>
                </a:solidFill>
                <a:latin typeface="Arial"/>
                <a:ea typeface="Arial"/>
                <a:cs typeface="Arial"/>
                <a:sym typeface="Arial"/>
              </a:rPr>
              <a:t>abstractions</a:t>
            </a:r>
            <a:endParaRPr b="0" i="0" sz="1400" u="none" cap="none" strike="noStrike">
              <a:solidFill>
                <a:srgbClr val="000000"/>
              </a:solidFill>
              <a:latin typeface="Arial"/>
              <a:ea typeface="Arial"/>
              <a:cs typeface="Arial"/>
              <a:sym typeface="Arial"/>
            </a:endParaRPr>
          </a:p>
          <a:p>
            <a:pPr indent="0" lvl="0" marL="114300" marR="0" rtl="0" algn="l">
              <a:lnSpc>
                <a:spcPct val="100000"/>
              </a:lnSpc>
              <a:spcBef>
                <a:spcPts val="0"/>
              </a:spcBef>
              <a:spcAft>
                <a:spcPts val="0"/>
              </a:spcAft>
              <a:buClr>
                <a:srgbClr val="000000"/>
              </a:buClr>
              <a:buSzPts val="3200"/>
              <a:buFont typeface="Arial"/>
              <a:buNone/>
            </a:pPr>
            <a:r>
              <a:rPr b="0" i="0" lang="en" sz="3200" u="none" cap="none" strike="noStrike">
                <a:solidFill>
                  <a:srgbClr val="000000"/>
                </a:solidFill>
                <a:latin typeface="Arial"/>
                <a:ea typeface="Arial"/>
                <a:cs typeface="Arial"/>
                <a:sym typeface="Arial"/>
              </a:rPr>
              <a:t>makes it possible to represent and solve a wider class of problems.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0"/>
          <p:cNvSpPr txBox="1"/>
          <p:nvPr>
            <p:ph idx="4294967295" type="title"/>
          </p:nvPr>
        </p:nvSpPr>
        <p:spPr>
          <a:xfrm>
            <a:off x="311700" y="445025"/>
            <a:ext cx="8520600" cy="615523"/>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2800"/>
              <a:buNone/>
            </a:pPr>
            <a:r>
              <a:rPr lang="en"/>
              <a:t>Goals for this Course</a:t>
            </a:r>
            <a:endParaRPr/>
          </a:p>
        </p:txBody>
      </p:sp>
      <p:sp>
        <p:nvSpPr>
          <p:cNvPr id="308" name="Google Shape;308;p30"/>
          <p:cNvSpPr txBox="1"/>
          <p:nvPr>
            <p:ph idx="4294967295" type="body"/>
          </p:nvPr>
        </p:nvSpPr>
        <p:spPr>
          <a:xfrm>
            <a:off x="344030" y="1203125"/>
            <a:ext cx="6169629" cy="3393431"/>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810"/>
              <a:buNone/>
            </a:pPr>
            <a:r>
              <a:rPr b="1" i="1" lang="en">
                <a:solidFill>
                  <a:srgbClr val="7030A0"/>
                </a:solidFill>
              </a:rPr>
              <a:t>Learn how to model and solve complex problems with computers.</a:t>
            </a:r>
            <a:endParaRPr/>
          </a:p>
          <a:p>
            <a:pPr indent="-62166" lvl="1" marL="0" rtl="0" algn="l">
              <a:lnSpc>
                <a:spcPct val="115000"/>
              </a:lnSpc>
              <a:spcBef>
                <a:spcPts val="0"/>
              </a:spcBef>
              <a:spcAft>
                <a:spcPts val="0"/>
              </a:spcAft>
              <a:buSzPts val="979"/>
              <a:buFont typeface="Noto Sans Symbols"/>
              <a:buChar char="●"/>
            </a:pPr>
            <a:r>
              <a:rPr lang="en" sz="2176">
                <a:latin typeface="Arial"/>
                <a:ea typeface="Arial"/>
                <a:cs typeface="Arial"/>
                <a:sym typeface="Arial"/>
              </a:rPr>
              <a:t> Explore common abstractions for representing problems.</a:t>
            </a:r>
            <a:endParaRPr/>
          </a:p>
          <a:p>
            <a:pPr indent="-62166" lvl="1" marL="0" rtl="0" algn="l">
              <a:lnSpc>
                <a:spcPct val="115000"/>
              </a:lnSpc>
              <a:spcBef>
                <a:spcPts val="962"/>
              </a:spcBef>
              <a:spcAft>
                <a:spcPts val="0"/>
              </a:spcAft>
              <a:buSzPts val="979"/>
              <a:buFont typeface="Noto Sans Symbols"/>
              <a:buChar char="●"/>
            </a:pPr>
            <a:r>
              <a:rPr lang="en" sz="2176">
                <a:latin typeface="Arial"/>
                <a:ea typeface="Arial"/>
                <a:cs typeface="Arial"/>
                <a:sym typeface="Arial"/>
              </a:rPr>
              <a:t> Harness recursion and understand how to think about problems recursively.</a:t>
            </a:r>
            <a:endParaRPr/>
          </a:p>
          <a:p>
            <a:pPr indent="-62166" lvl="1" marL="0" rtl="0" algn="l">
              <a:lnSpc>
                <a:spcPct val="115000"/>
              </a:lnSpc>
              <a:spcBef>
                <a:spcPts val="962"/>
              </a:spcBef>
              <a:spcAft>
                <a:spcPts val="962"/>
              </a:spcAft>
              <a:buSzPts val="979"/>
              <a:buFont typeface="Noto Sans Symbols"/>
              <a:buChar char="●"/>
            </a:pPr>
            <a:r>
              <a:rPr lang="en" sz="2176">
                <a:latin typeface="Arial"/>
                <a:ea typeface="Arial"/>
                <a:cs typeface="Arial"/>
                <a:sym typeface="Arial"/>
              </a:rPr>
              <a:t> Analyze different approaches for solving problems: efficiency, optimization, and ethics.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1"/>
          <p:cNvSpPr txBox="1"/>
          <p:nvPr>
            <p:ph idx="4294967295" type="title"/>
          </p:nvPr>
        </p:nvSpPr>
        <p:spPr>
          <a:xfrm>
            <a:off x="311700" y="445025"/>
            <a:ext cx="8520600" cy="615523"/>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2800"/>
              <a:buNone/>
            </a:pPr>
            <a:r>
              <a:rPr lang="en"/>
              <a:t>Goals for this Course</a:t>
            </a:r>
            <a:endParaRPr/>
          </a:p>
        </p:txBody>
      </p:sp>
      <p:sp>
        <p:nvSpPr>
          <p:cNvPr id="315" name="Google Shape;315;p31"/>
          <p:cNvSpPr txBox="1"/>
          <p:nvPr>
            <p:ph idx="4294967295" type="body"/>
          </p:nvPr>
        </p:nvSpPr>
        <p:spPr>
          <a:xfrm>
            <a:off x="344030" y="1203125"/>
            <a:ext cx="6169629" cy="3393431"/>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800"/>
              <a:buNone/>
            </a:pPr>
            <a:r>
              <a:rPr b="1" i="1" lang="en">
                <a:solidFill>
                  <a:srgbClr val="B3B3B3"/>
                </a:solidFill>
              </a:rPr>
              <a:t>Learn how to model and solve complex problems with computers.</a:t>
            </a:r>
            <a:endParaRPr/>
          </a:p>
          <a:p>
            <a:pPr indent="-342900" lvl="1" marL="342900" rtl="0" algn="l">
              <a:lnSpc>
                <a:spcPct val="115000"/>
              </a:lnSpc>
              <a:spcBef>
                <a:spcPts val="0"/>
              </a:spcBef>
              <a:spcAft>
                <a:spcPts val="0"/>
              </a:spcAft>
              <a:buSzPts val="1400"/>
              <a:buFont typeface="Arial"/>
              <a:buChar char="•"/>
            </a:pPr>
            <a:r>
              <a:rPr lang="en" sz="2176">
                <a:solidFill>
                  <a:srgbClr val="B3B3B3"/>
                </a:solidFill>
                <a:latin typeface="Arial"/>
                <a:ea typeface="Arial"/>
                <a:cs typeface="Arial"/>
                <a:sym typeface="Arial"/>
              </a:rPr>
              <a:t>Explore common abstractions for representing problems.</a:t>
            </a:r>
            <a:endParaRPr/>
          </a:p>
          <a:p>
            <a:pPr indent="-342900" lvl="1" marL="342900" rtl="0" algn="l">
              <a:lnSpc>
                <a:spcPct val="115000"/>
              </a:lnSpc>
              <a:spcBef>
                <a:spcPts val="962"/>
              </a:spcBef>
              <a:spcAft>
                <a:spcPts val="0"/>
              </a:spcAft>
              <a:buSzPts val="1400"/>
              <a:buFont typeface="Arial"/>
              <a:buChar char="•"/>
            </a:pPr>
            <a:r>
              <a:rPr lang="en" sz="2176">
                <a:solidFill>
                  <a:srgbClr val="7030A0"/>
                </a:solidFill>
                <a:latin typeface="Arial"/>
                <a:ea typeface="Arial"/>
                <a:cs typeface="Arial"/>
                <a:sym typeface="Arial"/>
              </a:rPr>
              <a:t>Harness recursion and understand how to think about problems recursively.</a:t>
            </a:r>
            <a:endParaRPr/>
          </a:p>
          <a:p>
            <a:pPr indent="-342900" lvl="1" marL="342900" rtl="0" algn="l">
              <a:lnSpc>
                <a:spcPct val="115000"/>
              </a:lnSpc>
              <a:spcBef>
                <a:spcPts val="962"/>
              </a:spcBef>
              <a:spcAft>
                <a:spcPts val="962"/>
              </a:spcAft>
              <a:buSzPts val="1400"/>
              <a:buFont typeface="Arial"/>
              <a:buChar char="•"/>
            </a:pPr>
            <a:r>
              <a:rPr lang="en" sz="2176">
                <a:solidFill>
                  <a:schemeClr val="lt2"/>
                </a:solidFill>
                <a:latin typeface="Arial"/>
                <a:ea typeface="Arial"/>
                <a:cs typeface="Arial"/>
                <a:sym typeface="Arial"/>
              </a:rPr>
              <a:t>Analyze different approaches for solving problems: efficiency, optimization, and ethics.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descr="An artistic rendition of a tree made of smaller branches." id="321" name="Google Shape;321;p32" title="A tree"/>
          <p:cNvPicPr preferRelativeResize="0"/>
          <p:nvPr/>
        </p:nvPicPr>
        <p:blipFill rotWithShape="1">
          <a:blip r:embed="rId3">
            <a:alphaModFix/>
          </a:blip>
          <a:srcRect b="0" l="0" r="0" t="0"/>
          <a:stretch/>
        </p:blipFill>
        <p:spPr>
          <a:xfrm>
            <a:off x="204474" y="0"/>
            <a:ext cx="6326569" cy="4819602"/>
          </a:xfrm>
          <a:prstGeom prst="rect">
            <a:avLst/>
          </a:prstGeom>
          <a:noFill/>
          <a:ln>
            <a:noFill/>
          </a:ln>
        </p:spPr>
      </p:pic>
      <p:sp>
        <p:nvSpPr>
          <p:cNvPr id="322" name="Google Shape;322;p32"/>
          <p:cNvSpPr txBox="1"/>
          <p:nvPr/>
        </p:nvSpPr>
        <p:spPr>
          <a:xfrm>
            <a:off x="2441760" y="4926106"/>
            <a:ext cx="4414916" cy="253399"/>
          </a:xfrm>
          <a:prstGeom prst="rect">
            <a:avLst/>
          </a:prstGeom>
          <a:noFill/>
          <a:ln>
            <a:noFill/>
          </a:ln>
        </p:spPr>
        <p:txBody>
          <a:bodyPr anchorCtr="0" anchor="t" bIns="30600" lIns="61200" spcFirstLastPara="1" rIns="61200" wrap="square" tIns="30600">
            <a:spAutoFit/>
          </a:bodyPr>
          <a:lstStyle/>
          <a:p>
            <a:pPr indent="0" lvl="0" marL="0" marR="0" rtl="0" algn="r">
              <a:lnSpc>
                <a:spcPct val="100000"/>
              </a:lnSpc>
              <a:spcBef>
                <a:spcPts val="0"/>
              </a:spcBef>
              <a:spcAft>
                <a:spcPts val="0"/>
              </a:spcAft>
              <a:buClr>
                <a:srgbClr val="000000"/>
              </a:buClr>
              <a:buSzPts val="1224"/>
              <a:buFont typeface="Arial"/>
              <a:buNone/>
            </a:pPr>
            <a:r>
              <a:rPr b="0" i="1" lang="en" sz="1224" u="none" cap="none" strike="noStrike">
                <a:solidFill>
                  <a:srgbClr val="C0C0C0"/>
                </a:solidFill>
                <a:latin typeface="Arial"/>
                <a:ea typeface="Arial"/>
                <a:cs typeface="Arial"/>
                <a:sym typeface="Arial"/>
              </a:rPr>
              <a:t>http://www.marketoracle.co.uk/images/2010/Oct/fractal-tree2.jpg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descr="An artistic rendition of a tree made of smaller branches." id="328" name="Google Shape;328;p33" title="A tree"/>
          <p:cNvPicPr preferRelativeResize="0"/>
          <p:nvPr/>
        </p:nvPicPr>
        <p:blipFill rotWithShape="1">
          <a:blip r:embed="rId3">
            <a:alphaModFix/>
          </a:blip>
          <a:srcRect b="0" l="0" r="0" t="0"/>
          <a:stretch/>
        </p:blipFill>
        <p:spPr>
          <a:xfrm>
            <a:off x="204474" y="245"/>
            <a:ext cx="6326569" cy="4819602"/>
          </a:xfrm>
          <a:prstGeom prst="rect">
            <a:avLst/>
          </a:prstGeom>
          <a:noFill/>
          <a:ln>
            <a:noFill/>
          </a:ln>
        </p:spPr>
      </p:pic>
      <p:sp>
        <p:nvSpPr>
          <p:cNvPr id="329" name="Google Shape;329;p33"/>
          <p:cNvSpPr/>
          <p:nvPr/>
        </p:nvSpPr>
        <p:spPr>
          <a:xfrm>
            <a:off x="467672" y="155471"/>
            <a:ext cx="3109421" cy="3264892"/>
          </a:xfrm>
          <a:custGeom>
            <a:rect b="b" l="l" r="r" t="t"/>
            <a:pathLst>
              <a:path extrusionOk="0" h="21600" w="21600">
                <a:moveTo>
                  <a:pt x="0" y="0"/>
                </a:moveTo>
                <a:lnTo>
                  <a:pt x="21600" y="0"/>
                </a:lnTo>
                <a:lnTo>
                  <a:pt x="21600" y="21600"/>
                </a:lnTo>
                <a:lnTo>
                  <a:pt x="0" y="21600"/>
                </a:lnTo>
                <a:lnTo>
                  <a:pt x="0" y="0"/>
                </a:lnTo>
                <a:close/>
              </a:path>
            </a:pathLst>
          </a:custGeom>
          <a:noFill/>
          <a:ln cap="flat" cmpd="sng" w="36700">
            <a:solidFill>
              <a:srgbClr val="0000CC"/>
            </a:solidFill>
            <a:prstDash val="dashDot"/>
            <a:round/>
            <a:headEnd len="sm" w="sm" type="none"/>
            <a:tailEnd len="sm" w="sm" type="none"/>
          </a:ln>
        </p:spPr>
        <p:txBody>
          <a:bodyPr anchorCtr="0" anchor="ctr" bIns="42825" lIns="73450" spcFirstLastPara="1" rIns="73450" wrap="square" tIns="42825">
            <a:noAutofit/>
          </a:bodyPr>
          <a:lstStyle/>
          <a:p>
            <a:pPr indent="0" lvl="0" marL="0" marR="0" rtl="0" algn="l">
              <a:lnSpc>
                <a:spcPct val="100000"/>
              </a:lnSpc>
              <a:spcBef>
                <a:spcPts val="0"/>
              </a:spcBef>
              <a:spcAft>
                <a:spcPts val="0"/>
              </a:spcAft>
              <a:buClr>
                <a:srgbClr val="000000"/>
              </a:buClr>
              <a:buSzPts val="1224"/>
              <a:buFont typeface="Arial"/>
              <a:buNone/>
            </a:pPr>
            <a:r>
              <a:t/>
            </a:r>
            <a:endParaRPr b="0" i="0" sz="1224" u="none" cap="none" strike="noStrike">
              <a:solidFill>
                <a:srgbClr val="000000"/>
              </a:solidFill>
              <a:latin typeface="Arial"/>
              <a:ea typeface="Arial"/>
              <a:cs typeface="Arial"/>
              <a:sym typeface="Arial"/>
            </a:endParaRPr>
          </a:p>
        </p:txBody>
      </p:sp>
      <p:sp>
        <p:nvSpPr>
          <p:cNvPr id="330" name="Google Shape;330;p33"/>
          <p:cNvSpPr txBox="1"/>
          <p:nvPr/>
        </p:nvSpPr>
        <p:spPr>
          <a:xfrm>
            <a:off x="2442004" y="4926351"/>
            <a:ext cx="4414916" cy="253399"/>
          </a:xfrm>
          <a:prstGeom prst="rect">
            <a:avLst/>
          </a:prstGeom>
          <a:noFill/>
          <a:ln>
            <a:noFill/>
          </a:ln>
        </p:spPr>
        <p:txBody>
          <a:bodyPr anchorCtr="0" anchor="t" bIns="30600" lIns="61200" spcFirstLastPara="1" rIns="61200" wrap="square" tIns="30600">
            <a:spAutoFit/>
          </a:bodyPr>
          <a:lstStyle/>
          <a:p>
            <a:pPr indent="0" lvl="0" marL="0" marR="0" rtl="0" algn="r">
              <a:lnSpc>
                <a:spcPct val="100000"/>
              </a:lnSpc>
              <a:spcBef>
                <a:spcPts val="0"/>
              </a:spcBef>
              <a:spcAft>
                <a:spcPts val="0"/>
              </a:spcAft>
              <a:buClr>
                <a:srgbClr val="000000"/>
              </a:buClr>
              <a:buSzPts val="1224"/>
              <a:buFont typeface="Arial"/>
              <a:buNone/>
            </a:pPr>
            <a:r>
              <a:rPr b="0" i="1" lang="en" sz="1224" u="none" cap="none" strike="noStrike">
                <a:solidFill>
                  <a:srgbClr val="C0C0C0"/>
                </a:solidFill>
                <a:latin typeface="Arial"/>
                <a:ea typeface="Arial"/>
                <a:cs typeface="Arial"/>
                <a:sym typeface="Arial"/>
              </a:rPr>
              <a:t>http://www.marketoracle.co.uk/images/2010/Oct/fractal-tree2.jpg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descr="An artistic rendition of a tree made of smaller branches." id="336" name="Google Shape;336;p34" title="A tree"/>
          <p:cNvPicPr preferRelativeResize="0"/>
          <p:nvPr/>
        </p:nvPicPr>
        <p:blipFill rotWithShape="1">
          <a:blip r:embed="rId3">
            <a:alphaModFix/>
          </a:blip>
          <a:srcRect b="0" l="0" r="0" t="0"/>
          <a:stretch/>
        </p:blipFill>
        <p:spPr>
          <a:xfrm>
            <a:off x="204474" y="245"/>
            <a:ext cx="6326569" cy="4819602"/>
          </a:xfrm>
          <a:prstGeom prst="rect">
            <a:avLst/>
          </a:prstGeom>
          <a:noFill/>
          <a:ln>
            <a:noFill/>
          </a:ln>
        </p:spPr>
      </p:pic>
      <p:sp>
        <p:nvSpPr>
          <p:cNvPr id="337" name="Google Shape;337;p34"/>
          <p:cNvSpPr/>
          <p:nvPr/>
        </p:nvSpPr>
        <p:spPr>
          <a:xfrm>
            <a:off x="467672" y="155471"/>
            <a:ext cx="2643008" cy="2487537"/>
          </a:xfrm>
          <a:custGeom>
            <a:rect b="b" l="l" r="r" t="t"/>
            <a:pathLst>
              <a:path extrusionOk="0" h="21600" w="21600">
                <a:moveTo>
                  <a:pt x="0" y="0"/>
                </a:moveTo>
                <a:lnTo>
                  <a:pt x="21600" y="0"/>
                </a:lnTo>
                <a:lnTo>
                  <a:pt x="21600" y="21600"/>
                </a:lnTo>
                <a:lnTo>
                  <a:pt x="0" y="21600"/>
                </a:lnTo>
                <a:lnTo>
                  <a:pt x="0" y="0"/>
                </a:lnTo>
                <a:close/>
              </a:path>
            </a:pathLst>
          </a:custGeom>
          <a:noFill/>
          <a:ln cap="flat" cmpd="sng" w="36700">
            <a:solidFill>
              <a:srgbClr val="0000CC"/>
            </a:solidFill>
            <a:prstDash val="dashDot"/>
            <a:round/>
            <a:headEnd len="sm" w="sm" type="none"/>
            <a:tailEnd len="sm" w="sm" type="none"/>
          </a:ln>
        </p:spPr>
        <p:txBody>
          <a:bodyPr anchorCtr="0" anchor="ctr" bIns="42825" lIns="73450" spcFirstLastPara="1" rIns="73450" wrap="square" tIns="42825">
            <a:noAutofit/>
          </a:bodyPr>
          <a:lstStyle/>
          <a:p>
            <a:pPr indent="0" lvl="0" marL="0" marR="0" rtl="0" algn="l">
              <a:lnSpc>
                <a:spcPct val="100000"/>
              </a:lnSpc>
              <a:spcBef>
                <a:spcPts val="0"/>
              </a:spcBef>
              <a:spcAft>
                <a:spcPts val="0"/>
              </a:spcAft>
              <a:buClr>
                <a:srgbClr val="000000"/>
              </a:buClr>
              <a:buSzPts val="1224"/>
              <a:buFont typeface="Arial"/>
              <a:buNone/>
            </a:pPr>
            <a:r>
              <a:t/>
            </a:r>
            <a:endParaRPr b="0" i="0" sz="1224" u="none" cap="none" strike="noStrike">
              <a:solidFill>
                <a:srgbClr val="000000"/>
              </a:solidFill>
              <a:latin typeface="Arial"/>
              <a:ea typeface="Arial"/>
              <a:cs typeface="Arial"/>
              <a:sym typeface="Arial"/>
            </a:endParaRPr>
          </a:p>
        </p:txBody>
      </p:sp>
      <p:sp>
        <p:nvSpPr>
          <p:cNvPr id="338" name="Google Shape;338;p34"/>
          <p:cNvSpPr txBox="1"/>
          <p:nvPr/>
        </p:nvSpPr>
        <p:spPr>
          <a:xfrm>
            <a:off x="2442004" y="4926351"/>
            <a:ext cx="4414916" cy="253399"/>
          </a:xfrm>
          <a:prstGeom prst="rect">
            <a:avLst/>
          </a:prstGeom>
          <a:noFill/>
          <a:ln>
            <a:noFill/>
          </a:ln>
        </p:spPr>
        <p:txBody>
          <a:bodyPr anchorCtr="0" anchor="t" bIns="30600" lIns="61200" spcFirstLastPara="1" rIns="61200" wrap="square" tIns="30600">
            <a:spAutoFit/>
          </a:bodyPr>
          <a:lstStyle/>
          <a:p>
            <a:pPr indent="0" lvl="0" marL="0" marR="0" rtl="0" algn="r">
              <a:lnSpc>
                <a:spcPct val="100000"/>
              </a:lnSpc>
              <a:spcBef>
                <a:spcPts val="0"/>
              </a:spcBef>
              <a:spcAft>
                <a:spcPts val="0"/>
              </a:spcAft>
              <a:buClr>
                <a:srgbClr val="000000"/>
              </a:buClr>
              <a:buSzPts val="1224"/>
              <a:buFont typeface="Arial"/>
              <a:buNone/>
            </a:pPr>
            <a:r>
              <a:rPr b="0" i="1" lang="en" sz="1224" u="none" cap="none" strike="noStrike">
                <a:solidFill>
                  <a:srgbClr val="C0C0C0"/>
                </a:solidFill>
                <a:latin typeface="Arial"/>
                <a:ea typeface="Arial"/>
                <a:cs typeface="Arial"/>
                <a:sym typeface="Arial"/>
              </a:rPr>
              <a:t>http://www.marketoracle.co.uk/images/2010/Oct/fractal-tree2.jpg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descr="An artistic rendition of a tree made of smaller branches." id="344" name="Google Shape;344;p35" title="A tree"/>
          <p:cNvPicPr preferRelativeResize="0"/>
          <p:nvPr/>
        </p:nvPicPr>
        <p:blipFill rotWithShape="1">
          <a:blip r:embed="rId3">
            <a:alphaModFix/>
          </a:blip>
          <a:srcRect b="0" l="0" r="0" t="0"/>
          <a:stretch/>
        </p:blipFill>
        <p:spPr>
          <a:xfrm>
            <a:off x="204474" y="245"/>
            <a:ext cx="6326569" cy="4819602"/>
          </a:xfrm>
          <a:prstGeom prst="rect">
            <a:avLst/>
          </a:prstGeom>
          <a:noFill/>
          <a:ln>
            <a:noFill/>
          </a:ln>
        </p:spPr>
      </p:pic>
      <p:sp>
        <p:nvSpPr>
          <p:cNvPr id="345" name="Google Shape;345;p35"/>
          <p:cNvSpPr/>
          <p:nvPr/>
        </p:nvSpPr>
        <p:spPr>
          <a:xfrm>
            <a:off x="467672" y="1088297"/>
            <a:ext cx="2021123" cy="2176594"/>
          </a:xfrm>
          <a:custGeom>
            <a:rect b="b" l="l" r="r" t="t"/>
            <a:pathLst>
              <a:path extrusionOk="0" h="21600" w="21600">
                <a:moveTo>
                  <a:pt x="0" y="0"/>
                </a:moveTo>
                <a:lnTo>
                  <a:pt x="21600" y="0"/>
                </a:lnTo>
                <a:lnTo>
                  <a:pt x="21600" y="21600"/>
                </a:lnTo>
                <a:lnTo>
                  <a:pt x="0" y="21600"/>
                </a:lnTo>
                <a:lnTo>
                  <a:pt x="0" y="0"/>
                </a:lnTo>
                <a:close/>
              </a:path>
            </a:pathLst>
          </a:custGeom>
          <a:noFill/>
          <a:ln cap="flat" cmpd="sng" w="36700">
            <a:solidFill>
              <a:srgbClr val="0000CC"/>
            </a:solidFill>
            <a:prstDash val="dashDot"/>
            <a:round/>
            <a:headEnd len="sm" w="sm" type="none"/>
            <a:tailEnd len="sm" w="sm" type="none"/>
          </a:ln>
        </p:spPr>
        <p:txBody>
          <a:bodyPr anchorCtr="0" anchor="ctr" bIns="42825" lIns="73450" spcFirstLastPara="1" rIns="73450" wrap="square" tIns="42825">
            <a:noAutofit/>
          </a:bodyPr>
          <a:lstStyle/>
          <a:p>
            <a:pPr indent="0" lvl="0" marL="0" marR="0" rtl="0" algn="l">
              <a:lnSpc>
                <a:spcPct val="100000"/>
              </a:lnSpc>
              <a:spcBef>
                <a:spcPts val="0"/>
              </a:spcBef>
              <a:spcAft>
                <a:spcPts val="0"/>
              </a:spcAft>
              <a:buClr>
                <a:srgbClr val="000000"/>
              </a:buClr>
              <a:buSzPts val="1224"/>
              <a:buFont typeface="Arial"/>
              <a:buNone/>
            </a:pPr>
            <a:r>
              <a:t/>
            </a:r>
            <a:endParaRPr b="0" i="0" sz="1224" u="none" cap="none" strike="noStrike">
              <a:solidFill>
                <a:srgbClr val="000000"/>
              </a:solidFill>
              <a:latin typeface="Arial"/>
              <a:ea typeface="Arial"/>
              <a:cs typeface="Arial"/>
              <a:sym typeface="Arial"/>
            </a:endParaRPr>
          </a:p>
        </p:txBody>
      </p:sp>
      <p:sp>
        <p:nvSpPr>
          <p:cNvPr id="346" name="Google Shape;346;p35"/>
          <p:cNvSpPr txBox="1"/>
          <p:nvPr/>
        </p:nvSpPr>
        <p:spPr>
          <a:xfrm>
            <a:off x="2442004" y="4926351"/>
            <a:ext cx="4414916" cy="253399"/>
          </a:xfrm>
          <a:prstGeom prst="rect">
            <a:avLst/>
          </a:prstGeom>
          <a:noFill/>
          <a:ln>
            <a:noFill/>
          </a:ln>
        </p:spPr>
        <p:txBody>
          <a:bodyPr anchorCtr="0" anchor="t" bIns="30600" lIns="61200" spcFirstLastPara="1" rIns="61200" wrap="square" tIns="30600">
            <a:spAutoFit/>
          </a:bodyPr>
          <a:lstStyle/>
          <a:p>
            <a:pPr indent="0" lvl="0" marL="0" marR="0" rtl="0" algn="r">
              <a:lnSpc>
                <a:spcPct val="100000"/>
              </a:lnSpc>
              <a:spcBef>
                <a:spcPts val="0"/>
              </a:spcBef>
              <a:spcAft>
                <a:spcPts val="0"/>
              </a:spcAft>
              <a:buClr>
                <a:srgbClr val="000000"/>
              </a:buClr>
              <a:buSzPts val="1224"/>
              <a:buFont typeface="Arial"/>
              <a:buNone/>
            </a:pPr>
            <a:r>
              <a:rPr b="0" i="1" lang="en" sz="1224" u="none" cap="none" strike="noStrike">
                <a:solidFill>
                  <a:srgbClr val="C0C0C0"/>
                </a:solidFill>
                <a:latin typeface="Arial"/>
                <a:ea typeface="Arial"/>
                <a:cs typeface="Arial"/>
                <a:sym typeface="Arial"/>
              </a:rPr>
              <a:t>http://www.marketoracle.co.uk/images/2010/Oct/fractal-tree2.jpg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5" name="Shape 65"/>
        <p:cNvGrpSpPr/>
        <p:nvPr/>
      </p:nvGrpSpPr>
      <p:grpSpPr>
        <a:xfrm>
          <a:off x="0" y="0"/>
          <a:ext cx="0" cy="0"/>
          <a:chOff x="0" y="0"/>
          <a:chExt cx="0" cy="0"/>
        </a:xfrm>
      </p:grpSpPr>
      <p:sp>
        <p:nvSpPr>
          <p:cNvPr id="66" name="Google Shape;66;p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
                <a:solidFill>
                  <a:srgbClr val="938A80"/>
                </a:solidFill>
              </a:rPr>
              <a:t>Susan Epstein</a:t>
            </a:r>
            <a:br>
              <a:rPr lang="en" sz="3200">
                <a:solidFill>
                  <a:srgbClr val="938A80"/>
                </a:solidFill>
              </a:rPr>
            </a:br>
            <a:r>
              <a:rPr lang="en" sz="3200">
                <a:solidFill>
                  <a:srgbClr val="938A80"/>
                </a:solidFill>
              </a:rPr>
              <a:t>Lecturer</a:t>
            </a:r>
            <a:endParaRPr>
              <a:solidFill>
                <a:srgbClr val="00B050"/>
              </a:solidFill>
              <a:latin typeface="Proxima Nova"/>
              <a:ea typeface="Proxima Nova"/>
              <a:cs typeface="Proxima Nova"/>
              <a:sym typeface="Proxima Nova"/>
            </a:endParaRPr>
          </a:p>
        </p:txBody>
      </p:sp>
      <p:pic>
        <p:nvPicPr>
          <p:cNvPr id="67" name="Google Shape;67;p3"/>
          <p:cNvPicPr preferRelativeResize="0"/>
          <p:nvPr/>
        </p:nvPicPr>
        <p:blipFill rotWithShape="1">
          <a:blip r:embed="rId3">
            <a:alphaModFix/>
          </a:blip>
          <a:srcRect b="0" l="0" r="0" t="0"/>
          <a:stretch/>
        </p:blipFill>
        <p:spPr>
          <a:xfrm>
            <a:off x="6230181" y="1165979"/>
            <a:ext cx="390189" cy="390189"/>
          </a:xfrm>
          <a:prstGeom prst="rect">
            <a:avLst/>
          </a:prstGeom>
          <a:noFill/>
          <a:ln>
            <a:noFill/>
          </a:ln>
        </p:spPr>
      </p:pic>
      <p:pic>
        <p:nvPicPr>
          <p:cNvPr id="68" name="Google Shape;68;p3"/>
          <p:cNvPicPr preferRelativeResize="0"/>
          <p:nvPr/>
        </p:nvPicPr>
        <p:blipFill rotWithShape="1">
          <a:blip r:embed="rId4">
            <a:alphaModFix/>
          </a:blip>
          <a:srcRect b="0" l="0" r="0" t="0"/>
          <a:stretch/>
        </p:blipFill>
        <p:spPr>
          <a:xfrm>
            <a:off x="5402924" y="917050"/>
            <a:ext cx="827250" cy="948325"/>
          </a:xfrm>
          <a:prstGeom prst="rect">
            <a:avLst/>
          </a:prstGeom>
          <a:noFill/>
          <a:ln>
            <a:noFill/>
          </a:ln>
        </p:spPr>
      </p:pic>
      <p:pic>
        <p:nvPicPr>
          <p:cNvPr id="69" name="Google Shape;69;p3"/>
          <p:cNvPicPr preferRelativeResize="0"/>
          <p:nvPr/>
        </p:nvPicPr>
        <p:blipFill rotWithShape="1">
          <a:blip r:embed="rId5">
            <a:alphaModFix/>
          </a:blip>
          <a:srcRect b="0" l="0" r="0" t="0"/>
          <a:stretch/>
        </p:blipFill>
        <p:spPr>
          <a:xfrm>
            <a:off x="6690374" y="1042501"/>
            <a:ext cx="637149" cy="637149"/>
          </a:xfrm>
          <a:prstGeom prst="rect">
            <a:avLst/>
          </a:prstGeom>
          <a:noFill/>
          <a:ln>
            <a:noFill/>
          </a:ln>
        </p:spPr>
      </p:pic>
      <p:pic>
        <p:nvPicPr>
          <p:cNvPr id="70" name="Google Shape;70;p3"/>
          <p:cNvPicPr preferRelativeResize="0"/>
          <p:nvPr/>
        </p:nvPicPr>
        <p:blipFill rotWithShape="1">
          <a:blip r:embed="rId6">
            <a:alphaModFix/>
          </a:blip>
          <a:srcRect b="0" l="0" r="4013" t="0"/>
          <a:stretch/>
        </p:blipFill>
        <p:spPr>
          <a:xfrm>
            <a:off x="5059869" y="1379592"/>
            <a:ext cx="3280766" cy="28317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6"/>
          <p:cNvSpPr txBox="1"/>
          <p:nvPr>
            <p:ph idx="4294967295" type="subTitle"/>
          </p:nvPr>
        </p:nvSpPr>
        <p:spPr>
          <a:xfrm>
            <a:off x="893827" y="1436148"/>
            <a:ext cx="6169629" cy="1494225"/>
          </a:xfrm>
          <a:prstGeom prst="rect">
            <a:avLst/>
          </a:prstGeom>
          <a:noFill/>
          <a:ln>
            <a:noFill/>
          </a:ln>
        </p:spPr>
        <p:txBody>
          <a:bodyPr anchorCtr="0" anchor="ctr" bIns="91425" lIns="91425" spcFirstLastPara="1" rIns="91425" wrap="square" tIns="91425">
            <a:spAutoFit/>
          </a:bodyPr>
          <a:lstStyle/>
          <a:p>
            <a:pPr indent="-228600" lvl="0" marL="457200" marR="0" rtl="0" algn="ctr">
              <a:lnSpc>
                <a:spcPct val="115000"/>
              </a:lnSpc>
              <a:spcBef>
                <a:spcPts val="0"/>
              </a:spcBef>
              <a:spcAft>
                <a:spcPts val="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a:p>
            <a:pPr indent="0" lvl="0" marL="114300" marR="0" rtl="0" algn="ctr">
              <a:lnSpc>
                <a:spcPct val="115000"/>
              </a:lnSpc>
              <a:spcBef>
                <a:spcPts val="0"/>
              </a:spcBef>
              <a:spcAft>
                <a:spcPts val="0"/>
              </a:spcAft>
              <a:buClr>
                <a:schemeClr val="dk2"/>
              </a:buClr>
              <a:buSzPts val="1800"/>
              <a:buFont typeface="Arial"/>
              <a:buNone/>
            </a:pPr>
            <a:r>
              <a:rPr b="0" i="0" lang="en" sz="2800" u="none" cap="none" strike="noStrike">
                <a:solidFill>
                  <a:schemeClr val="dk2"/>
                </a:solidFill>
                <a:latin typeface="Arial"/>
                <a:ea typeface="Arial"/>
                <a:cs typeface="Arial"/>
                <a:sym typeface="Arial"/>
              </a:rPr>
              <a:t>A </a:t>
            </a:r>
            <a:r>
              <a:rPr b="1" i="1" lang="en" sz="2800" u="none" cap="none" strike="noStrike">
                <a:solidFill>
                  <a:srgbClr val="7030A0"/>
                </a:solidFill>
                <a:latin typeface="Arial"/>
                <a:ea typeface="Arial"/>
                <a:cs typeface="Arial"/>
                <a:sym typeface="Arial"/>
              </a:rPr>
              <a:t>recursive solution</a:t>
            </a:r>
            <a:r>
              <a:rPr b="0" i="0" lang="en" sz="2800" u="none" cap="none" strike="noStrike">
                <a:solidFill>
                  <a:srgbClr val="7030A0"/>
                </a:solidFill>
                <a:latin typeface="Arial"/>
                <a:ea typeface="Arial"/>
                <a:cs typeface="Arial"/>
                <a:sym typeface="Arial"/>
              </a:rPr>
              <a:t> </a:t>
            </a:r>
            <a:r>
              <a:rPr b="0" i="0" lang="en" sz="2800" u="none" cap="none" strike="noStrike">
                <a:solidFill>
                  <a:schemeClr val="dk2"/>
                </a:solidFill>
                <a:latin typeface="Arial"/>
                <a:ea typeface="Arial"/>
                <a:cs typeface="Arial"/>
                <a:sym typeface="Arial"/>
              </a:rPr>
              <a:t>is a solution                                         that is defined in terms of itself.</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7"/>
          <p:cNvSpPr txBox="1"/>
          <p:nvPr>
            <p:ph idx="4294967295" type="title"/>
          </p:nvPr>
        </p:nvSpPr>
        <p:spPr>
          <a:xfrm>
            <a:off x="311700" y="445025"/>
            <a:ext cx="8520600" cy="615523"/>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2800"/>
              <a:buNone/>
            </a:pPr>
            <a:r>
              <a:rPr lang="en"/>
              <a:t>Goals for this Course</a:t>
            </a:r>
            <a:endParaRPr/>
          </a:p>
        </p:txBody>
      </p:sp>
      <p:sp>
        <p:nvSpPr>
          <p:cNvPr id="359" name="Google Shape;359;p37"/>
          <p:cNvSpPr txBox="1"/>
          <p:nvPr>
            <p:ph idx="4294967295" type="body"/>
          </p:nvPr>
        </p:nvSpPr>
        <p:spPr>
          <a:xfrm>
            <a:off x="344030" y="1203125"/>
            <a:ext cx="6169629" cy="3393431"/>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810"/>
              <a:buNone/>
            </a:pPr>
            <a:r>
              <a:rPr b="1" i="1" lang="en">
                <a:solidFill>
                  <a:srgbClr val="7030A0"/>
                </a:solidFill>
              </a:rPr>
              <a:t>Learn how to model and solve complex problems with computers.</a:t>
            </a:r>
            <a:endParaRPr/>
          </a:p>
          <a:p>
            <a:pPr indent="-62166" lvl="1" marL="0" rtl="0" algn="l">
              <a:lnSpc>
                <a:spcPct val="115000"/>
              </a:lnSpc>
              <a:spcBef>
                <a:spcPts val="0"/>
              </a:spcBef>
              <a:spcAft>
                <a:spcPts val="0"/>
              </a:spcAft>
              <a:buSzPts val="979"/>
              <a:buFont typeface="Noto Sans Symbols"/>
              <a:buChar char="●"/>
            </a:pPr>
            <a:r>
              <a:rPr lang="en" sz="2176">
                <a:latin typeface="Arial"/>
                <a:ea typeface="Arial"/>
                <a:cs typeface="Arial"/>
                <a:sym typeface="Arial"/>
              </a:rPr>
              <a:t> Explore common abstractions for representing problems.</a:t>
            </a:r>
            <a:endParaRPr/>
          </a:p>
          <a:p>
            <a:pPr indent="-62166" lvl="1" marL="0" rtl="0" algn="l">
              <a:lnSpc>
                <a:spcPct val="115000"/>
              </a:lnSpc>
              <a:spcBef>
                <a:spcPts val="962"/>
              </a:spcBef>
              <a:spcAft>
                <a:spcPts val="0"/>
              </a:spcAft>
              <a:buSzPts val="979"/>
              <a:buFont typeface="Noto Sans Symbols"/>
              <a:buChar char="●"/>
            </a:pPr>
            <a:r>
              <a:rPr lang="en" sz="2176">
                <a:latin typeface="Arial"/>
                <a:ea typeface="Arial"/>
                <a:cs typeface="Arial"/>
                <a:sym typeface="Arial"/>
              </a:rPr>
              <a:t> Harness recursion and understand how to think about problems recursively.</a:t>
            </a:r>
            <a:endParaRPr/>
          </a:p>
          <a:p>
            <a:pPr indent="-62166" lvl="1" marL="0" rtl="0" algn="l">
              <a:lnSpc>
                <a:spcPct val="115000"/>
              </a:lnSpc>
              <a:spcBef>
                <a:spcPts val="962"/>
              </a:spcBef>
              <a:spcAft>
                <a:spcPts val="962"/>
              </a:spcAft>
              <a:buSzPts val="979"/>
              <a:buFont typeface="Noto Sans Symbols"/>
              <a:buChar char="●"/>
            </a:pPr>
            <a:r>
              <a:rPr lang="en" sz="2176">
                <a:latin typeface="Arial"/>
                <a:ea typeface="Arial"/>
                <a:cs typeface="Arial"/>
                <a:sym typeface="Arial"/>
              </a:rPr>
              <a:t> Analyze different approaches for solving problems: efficiency, optimization, and ethics.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8"/>
          <p:cNvSpPr txBox="1"/>
          <p:nvPr>
            <p:ph idx="4294967295" type="title"/>
          </p:nvPr>
        </p:nvSpPr>
        <p:spPr>
          <a:xfrm>
            <a:off x="311700" y="445025"/>
            <a:ext cx="8520600" cy="615523"/>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2800"/>
              <a:buNone/>
            </a:pPr>
            <a:r>
              <a:rPr lang="en"/>
              <a:t>Goals for this Course</a:t>
            </a:r>
            <a:endParaRPr/>
          </a:p>
        </p:txBody>
      </p:sp>
      <p:sp>
        <p:nvSpPr>
          <p:cNvPr id="366" name="Google Shape;366;p38"/>
          <p:cNvSpPr txBox="1"/>
          <p:nvPr>
            <p:ph idx="4294967295" type="body"/>
          </p:nvPr>
        </p:nvSpPr>
        <p:spPr>
          <a:xfrm>
            <a:off x="344030" y="1203125"/>
            <a:ext cx="6169629" cy="3393431"/>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800"/>
              <a:buNone/>
            </a:pPr>
            <a:r>
              <a:rPr b="1" i="1" lang="en">
                <a:solidFill>
                  <a:srgbClr val="B3B3B3"/>
                </a:solidFill>
              </a:rPr>
              <a:t>Learn how to model and solve complex problems with computers.</a:t>
            </a:r>
            <a:endParaRPr/>
          </a:p>
          <a:p>
            <a:pPr indent="-342900" lvl="1" marL="342900" rtl="0" algn="l">
              <a:lnSpc>
                <a:spcPct val="115000"/>
              </a:lnSpc>
              <a:spcBef>
                <a:spcPts val="0"/>
              </a:spcBef>
              <a:spcAft>
                <a:spcPts val="0"/>
              </a:spcAft>
              <a:buSzPts val="1400"/>
              <a:buFont typeface="Arial"/>
              <a:buChar char="•"/>
            </a:pPr>
            <a:r>
              <a:rPr lang="en" sz="2176">
                <a:solidFill>
                  <a:srgbClr val="B3B3B3"/>
                </a:solidFill>
                <a:latin typeface="Arial"/>
                <a:ea typeface="Arial"/>
                <a:cs typeface="Arial"/>
                <a:sym typeface="Arial"/>
              </a:rPr>
              <a:t>Explore common abstractions for representing problems.</a:t>
            </a:r>
            <a:endParaRPr/>
          </a:p>
          <a:p>
            <a:pPr indent="-342900" lvl="1" marL="342900" rtl="0" algn="l">
              <a:lnSpc>
                <a:spcPct val="115000"/>
              </a:lnSpc>
              <a:spcBef>
                <a:spcPts val="962"/>
              </a:spcBef>
              <a:spcAft>
                <a:spcPts val="0"/>
              </a:spcAft>
              <a:buSzPts val="1400"/>
              <a:buFont typeface="Arial"/>
              <a:buChar char="•"/>
            </a:pPr>
            <a:r>
              <a:rPr lang="en" sz="2176">
                <a:solidFill>
                  <a:srgbClr val="B3B3B3"/>
                </a:solidFill>
                <a:latin typeface="Arial"/>
                <a:ea typeface="Arial"/>
                <a:cs typeface="Arial"/>
                <a:sym typeface="Arial"/>
              </a:rPr>
              <a:t>Harness recursion and understand how to think about problems recursively.</a:t>
            </a:r>
            <a:endParaRPr/>
          </a:p>
          <a:p>
            <a:pPr indent="-342900" lvl="1" marL="342900" rtl="0" algn="l">
              <a:lnSpc>
                <a:spcPct val="115000"/>
              </a:lnSpc>
              <a:spcBef>
                <a:spcPts val="962"/>
              </a:spcBef>
              <a:spcAft>
                <a:spcPts val="962"/>
              </a:spcAft>
              <a:buSzPts val="979"/>
              <a:buFont typeface="Arial"/>
              <a:buChar char="•"/>
            </a:pPr>
            <a:r>
              <a:rPr lang="en" sz="2176">
                <a:solidFill>
                  <a:srgbClr val="7030A0"/>
                </a:solidFill>
                <a:latin typeface="Arial"/>
                <a:ea typeface="Arial"/>
                <a:cs typeface="Arial"/>
                <a:sym typeface="Arial"/>
              </a:rPr>
              <a:t>Analyze different approaches for solving problems: efficiency, optimization, and ethics.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descr="An overwhelming wall of text scraped from the US Geological Service's hourly earthquake reports." id="372" name="Google Shape;372;p39" title="Data from the USGS"/>
          <p:cNvPicPr preferRelativeResize="0"/>
          <p:nvPr/>
        </p:nvPicPr>
        <p:blipFill rotWithShape="1">
          <a:blip r:embed="rId3">
            <a:alphaModFix/>
          </a:blip>
          <a:srcRect b="0" l="0" r="0" t="0"/>
          <a:stretch/>
        </p:blipFill>
        <p:spPr>
          <a:xfrm>
            <a:off x="1260" y="245"/>
            <a:ext cx="6851498" cy="514131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descr="Racks of servers in a data center, packed together tighly and illuminated with blue indicator lights." id="378" name="Google Shape;378;p40" title="Racks of servers"/>
          <p:cNvPicPr preferRelativeResize="0"/>
          <p:nvPr/>
        </p:nvPicPr>
        <p:blipFill rotWithShape="1">
          <a:blip r:embed="rId3">
            <a:alphaModFix/>
          </a:blip>
          <a:srcRect b="0" l="0" r="0" t="0"/>
          <a:stretch/>
        </p:blipFill>
        <p:spPr>
          <a:xfrm>
            <a:off x="-1928050" y="0"/>
            <a:ext cx="8770035" cy="5167270"/>
          </a:xfrm>
          <a:prstGeom prst="rect">
            <a:avLst/>
          </a:prstGeom>
          <a:noFill/>
          <a:ln>
            <a:noFill/>
          </a:ln>
        </p:spPr>
      </p:pic>
      <p:sp>
        <p:nvSpPr>
          <p:cNvPr id="379" name="Google Shape;379;p40"/>
          <p:cNvSpPr txBox="1"/>
          <p:nvPr/>
        </p:nvSpPr>
        <p:spPr>
          <a:xfrm>
            <a:off x="1260" y="4979481"/>
            <a:ext cx="3513259" cy="167158"/>
          </a:xfrm>
          <a:prstGeom prst="rect">
            <a:avLst/>
          </a:prstGeom>
          <a:noFill/>
          <a:ln>
            <a:noFill/>
          </a:ln>
        </p:spPr>
        <p:txBody>
          <a:bodyPr anchorCtr="0" anchor="t" bIns="30600" lIns="61200" spcFirstLastPara="1" rIns="61200" wrap="square" tIns="30600">
            <a:spAutoFit/>
          </a:bodyPr>
          <a:lstStyle/>
          <a:p>
            <a:pPr indent="0" lvl="0" marL="0" marR="0" rtl="0" algn="l">
              <a:lnSpc>
                <a:spcPct val="100000"/>
              </a:lnSpc>
              <a:spcBef>
                <a:spcPts val="0"/>
              </a:spcBef>
              <a:spcAft>
                <a:spcPts val="0"/>
              </a:spcAft>
              <a:buClr>
                <a:srgbClr val="000000"/>
              </a:buClr>
              <a:buSzPts val="714"/>
              <a:buFont typeface="Arial"/>
              <a:buNone/>
            </a:pPr>
            <a:r>
              <a:rPr b="0" i="0" lang="en" sz="714" u="none" cap="none" strike="noStrike">
                <a:solidFill>
                  <a:srgbClr val="666666"/>
                </a:solidFill>
                <a:latin typeface="Arial"/>
                <a:ea typeface="Arial"/>
                <a:cs typeface="Arial"/>
                <a:sym typeface="Arial"/>
              </a:rPr>
              <a:t>Source: https://datacenterfrontier.com/year-hyperscale-facebook-growth-innovation/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1"/>
          <p:cNvSpPr txBox="1"/>
          <p:nvPr>
            <p:ph idx="4294967295" type="subTitle"/>
          </p:nvPr>
        </p:nvSpPr>
        <p:spPr>
          <a:xfrm>
            <a:off x="510550" y="773600"/>
            <a:ext cx="6668100" cy="3825900"/>
          </a:xfrm>
          <a:prstGeom prst="rect">
            <a:avLst/>
          </a:prstGeom>
          <a:noFill/>
          <a:ln>
            <a:noFill/>
          </a:ln>
        </p:spPr>
        <p:txBody>
          <a:bodyPr anchorCtr="0" anchor="ctr" bIns="91425" lIns="91425" spcFirstLastPara="1" rIns="91425" wrap="square" tIns="91425">
            <a:spAutoFit/>
          </a:bodyPr>
          <a:lstStyle/>
          <a:p>
            <a:pPr indent="-228600" lvl="0" marL="457200" marR="0" rtl="0" algn="ctr">
              <a:lnSpc>
                <a:spcPct val="115000"/>
              </a:lnSpc>
              <a:spcBef>
                <a:spcPts val="0"/>
              </a:spcBef>
              <a:spcAft>
                <a:spcPts val="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a:p>
            <a:pPr indent="-342900" lvl="0" marL="457200" marR="0" rtl="0" algn="l">
              <a:lnSpc>
                <a:spcPct val="115000"/>
              </a:lnSpc>
              <a:spcBef>
                <a:spcPts val="0"/>
              </a:spcBef>
              <a:spcAft>
                <a:spcPts val="0"/>
              </a:spcAft>
              <a:buClr>
                <a:schemeClr val="dk2"/>
              </a:buClr>
              <a:buSzPts val="1800"/>
              <a:buFont typeface="Arial"/>
              <a:buChar char="●"/>
            </a:pPr>
            <a:r>
              <a:rPr b="0" i="0" lang="en" sz="1800" u="none" cap="none" strike="noStrike">
                <a:solidFill>
                  <a:schemeClr val="dk2"/>
                </a:solidFill>
                <a:latin typeface="Arial"/>
                <a:ea typeface="Arial"/>
                <a:cs typeface="Arial"/>
                <a:sym typeface="Arial"/>
              </a:rPr>
              <a:t>There are many ways to solve the same problem. </a:t>
            </a:r>
            <a:endParaRPr b="0" i="0" sz="1800" u="none" cap="none" strike="noStrike">
              <a:solidFill>
                <a:schemeClr val="dk2"/>
              </a:solidFill>
              <a:latin typeface="Arial"/>
              <a:ea typeface="Arial"/>
              <a:cs typeface="Arial"/>
              <a:sym typeface="Arial"/>
            </a:endParaRPr>
          </a:p>
          <a:p>
            <a:pPr indent="0" lvl="0" marL="457200" marR="0" rtl="0" algn="l">
              <a:lnSpc>
                <a:spcPct val="115000"/>
              </a:lnSpc>
              <a:spcBef>
                <a:spcPts val="0"/>
              </a:spcBef>
              <a:spcAft>
                <a:spcPts val="0"/>
              </a:spcAft>
              <a:buClr>
                <a:schemeClr val="dk2"/>
              </a:buClr>
              <a:buSzPts val="1800"/>
              <a:buFont typeface="Arial"/>
              <a:buNone/>
            </a:pPr>
            <a:r>
              <a:rPr b="0" i="0" lang="en" sz="1800" u="none" cap="none" strike="noStrike">
                <a:solidFill>
                  <a:schemeClr val="dk2"/>
                </a:solidFill>
                <a:latin typeface="Arial"/>
                <a:ea typeface="Arial"/>
                <a:cs typeface="Arial"/>
                <a:sym typeface="Arial"/>
              </a:rPr>
              <a:t>How do we </a:t>
            </a:r>
            <a:r>
              <a:rPr b="1" i="0" lang="en" sz="1800" u="none" cap="none" strike="noStrike">
                <a:solidFill>
                  <a:srgbClr val="674EA7"/>
                </a:solidFill>
                <a:latin typeface="Arial"/>
                <a:ea typeface="Arial"/>
                <a:cs typeface="Arial"/>
                <a:sym typeface="Arial"/>
              </a:rPr>
              <a:t>quantitatively</a:t>
            </a:r>
            <a:r>
              <a:rPr b="0" i="0" lang="en" sz="1800" u="none" cap="none" strike="noStrike">
                <a:solidFill>
                  <a:srgbClr val="674EA7"/>
                </a:solidFill>
                <a:latin typeface="Arial"/>
                <a:ea typeface="Arial"/>
                <a:cs typeface="Arial"/>
                <a:sym typeface="Arial"/>
              </a:rPr>
              <a:t> </a:t>
            </a:r>
            <a:r>
              <a:rPr b="0" i="0" lang="en" sz="1800" u="none" cap="none" strike="noStrike">
                <a:solidFill>
                  <a:schemeClr val="dk2"/>
                </a:solidFill>
                <a:latin typeface="Arial"/>
                <a:ea typeface="Arial"/>
                <a:cs typeface="Arial"/>
                <a:sym typeface="Arial"/>
              </a:rPr>
              <a:t>talk about how they compare?</a:t>
            </a:r>
            <a:endParaRPr b="0" i="0" sz="1800" u="none" cap="none" strike="noStrike">
              <a:solidFill>
                <a:schemeClr val="dk2"/>
              </a:solidFill>
              <a:latin typeface="Arial"/>
              <a:ea typeface="Arial"/>
              <a:cs typeface="Arial"/>
              <a:sym typeface="Arial"/>
            </a:endParaRPr>
          </a:p>
          <a:p>
            <a:pPr indent="0" lvl="0" marL="457200" marR="0" rtl="0" algn="l">
              <a:lnSpc>
                <a:spcPct val="115000"/>
              </a:lnSpc>
              <a:spcBef>
                <a:spcPts val="0"/>
              </a:spcBef>
              <a:spcAft>
                <a:spcPts val="0"/>
              </a:spcAft>
              <a:buClr>
                <a:schemeClr val="dk2"/>
              </a:buClr>
              <a:buSzPts val="1800"/>
              <a:buFont typeface="Arial"/>
              <a:buNone/>
            </a:pPr>
            <a:r>
              <a:t/>
            </a:r>
            <a:endParaRPr b="0" i="0" sz="500" u="none" cap="none" strike="noStrike">
              <a:solidFill>
                <a:schemeClr val="dk2"/>
              </a:solidFill>
              <a:latin typeface="Arial"/>
              <a:ea typeface="Arial"/>
              <a:cs typeface="Arial"/>
              <a:sym typeface="Arial"/>
            </a:endParaRPr>
          </a:p>
          <a:p>
            <a:pPr indent="-342900" lvl="0" marL="457200" marR="0" rtl="0" algn="l">
              <a:lnSpc>
                <a:spcPct val="100000"/>
              </a:lnSpc>
              <a:spcBef>
                <a:spcPts val="0"/>
              </a:spcBef>
              <a:spcAft>
                <a:spcPts val="0"/>
              </a:spcAft>
              <a:buClr>
                <a:schemeClr val="dk2"/>
              </a:buClr>
              <a:buSzPts val="1800"/>
              <a:buFont typeface="Arial"/>
              <a:buChar char="●"/>
            </a:pPr>
            <a:r>
              <a:rPr b="0" i="0" lang="en" sz="1800" u="none" cap="none" strike="noStrike">
                <a:solidFill>
                  <a:schemeClr val="dk2"/>
                </a:solidFill>
                <a:latin typeface="Arial"/>
                <a:ea typeface="Arial"/>
                <a:cs typeface="Arial"/>
                <a:sym typeface="Arial"/>
              </a:rPr>
              <a:t>What might be the </a:t>
            </a:r>
            <a:r>
              <a:rPr b="1" i="0" lang="en" sz="1800" u="none" cap="none" strike="noStrike">
                <a:solidFill>
                  <a:srgbClr val="674EA7"/>
                </a:solidFill>
                <a:latin typeface="Arial"/>
                <a:ea typeface="Arial"/>
                <a:cs typeface="Arial"/>
                <a:sym typeface="Arial"/>
              </a:rPr>
              <a:t>unintentional </a:t>
            </a:r>
            <a:r>
              <a:rPr b="0" i="0" lang="en" sz="1800" u="none" cap="none" strike="noStrike">
                <a:solidFill>
                  <a:schemeClr val="dk2"/>
                </a:solidFill>
                <a:latin typeface="Arial"/>
                <a:ea typeface="Arial"/>
                <a:cs typeface="Arial"/>
                <a:sym typeface="Arial"/>
              </a:rPr>
              <a:t>impacts of a solution?</a:t>
            </a:r>
            <a:endParaRPr b="0" i="0" sz="1800" u="none" cap="none" strike="noStrike">
              <a:solidFill>
                <a:schemeClr val="dk2"/>
              </a:solidFill>
              <a:latin typeface="Arial"/>
              <a:ea typeface="Arial"/>
              <a:cs typeface="Arial"/>
              <a:sym typeface="Arial"/>
            </a:endParaRPr>
          </a:p>
          <a:p>
            <a:pPr indent="0" lvl="0" marL="457200" marR="0" rtl="0" algn="l">
              <a:lnSpc>
                <a:spcPct val="100000"/>
              </a:lnSpc>
              <a:spcBef>
                <a:spcPts val="0"/>
              </a:spcBef>
              <a:spcAft>
                <a:spcPts val="0"/>
              </a:spcAft>
              <a:buClr>
                <a:schemeClr val="dk2"/>
              </a:buClr>
              <a:buSzPts val="1800"/>
              <a:buFont typeface="Arial"/>
              <a:buNone/>
            </a:pPr>
            <a:r>
              <a:t/>
            </a:r>
            <a:endParaRPr b="0" i="0" sz="1300" u="none" cap="none" strike="noStrike">
              <a:solidFill>
                <a:schemeClr val="dk2"/>
              </a:solidFill>
              <a:latin typeface="Arial"/>
              <a:ea typeface="Arial"/>
              <a:cs typeface="Arial"/>
              <a:sym typeface="Arial"/>
            </a:endParaRPr>
          </a:p>
          <a:p>
            <a:pPr indent="-342900" lvl="0" marL="457200" marR="0" rtl="0" algn="l">
              <a:lnSpc>
                <a:spcPct val="100000"/>
              </a:lnSpc>
              <a:spcBef>
                <a:spcPts val="0"/>
              </a:spcBef>
              <a:spcAft>
                <a:spcPts val="0"/>
              </a:spcAft>
              <a:buClr>
                <a:schemeClr val="dk2"/>
              </a:buClr>
              <a:buSzPts val="1800"/>
              <a:buFont typeface="Arial"/>
              <a:buChar char="●"/>
            </a:pPr>
            <a:r>
              <a:rPr b="0" i="0" lang="en" sz="1800" u="none" cap="none" strike="noStrike">
                <a:solidFill>
                  <a:schemeClr val="dk2"/>
                </a:solidFill>
                <a:latin typeface="Arial"/>
                <a:ea typeface="Arial"/>
                <a:cs typeface="Arial"/>
                <a:sym typeface="Arial"/>
              </a:rPr>
              <a:t>Who will benefit? Will anyone be harmed?</a:t>
            </a:r>
            <a:endParaRPr b="0" i="0" sz="1800" u="none" cap="none" strike="noStrike">
              <a:solidFill>
                <a:schemeClr val="dk2"/>
              </a:solidFill>
              <a:latin typeface="Arial"/>
              <a:ea typeface="Arial"/>
              <a:cs typeface="Arial"/>
              <a:sym typeface="Arial"/>
            </a:endParaRPr>
          </a:p>
          <a:p>
            <a:pPr indent="0" lvl="0" marL="457200" marR="0" rtl="0" algn="l">
              <a:lnSpc>
                <a:spcPct val="100000"/>
              </a:lnSpc>
              <a:spcBef>
                <a:spcPts val="0"/>
              </a:spcBef>
              <a:spcAft>
                <a:spcPts val="0"/>
              </a:spcAft>
              <a:buClr>
                <a:schemeClr val="dk2"/>
              </a:buClr>
              <a:buSzPts val="1800"/>
              <a:buFont typeface="Arial"/>
              <a:buNone/>
            </a:pPr>
            <a:r>
              <a:t/>
            </a:r>
            <a:endParaRPr b="0" i="0" sz="1100" u="none" cap="none" strike="noStrike">
              <a:solidFill>
                <a:schemeClr val="dk2"/>
              </a:solidFill>
              <a:latin typeface="Arial"/>
              <a:ea typeface="Arial"/>
              <a:cs typeface="Arial"/>
              <a:sym typeface="Arial"/>
            </a:endParaRPr>
          </a:p>
          <a:p>
            <a:pPr indent="-342900" lvl="0" marL="457200" marR="0" rtl="0" algn="l">
              <a:lnSpc>
                <a:spcPct val="100000"/>
              </a:lnSpc>
              <a:spcBef>
                <a:spcPts val="0"/>
              </a:spcBef>
              <a:spcAft>
                <a:spcPts val="0"/>
              </a:spcAft>
              <a:buClr>
                <a:schemeClr val="dk2"/>
              </a:buClr>
              <a:buSzPts val="1800"/>
              <a:buFont typeface="Arial"/>
              <a:buChar char="●"/>
            </a:pPr>
            <a:r>
              <a:rPr b="0" i="0" lang="en" sz="1800" u="none" cap="none" strike="noStrike">
                <a:solidFill>
                  <a:schemeClr val="dk2"/>
                </a:solidFill>
                <a:latin typeface="Arial"/>
                <a:ea typeface="Arial"/>
                <a:cs typeface="Arial"/>
                <a:sym typeface="Arial"/>
              </a:rPr>
              <a:t>How will we be able to </a:t>
            </a:r>
            <a:r>
              <a:rPr b="1" i="0" lang="en" sz="1800" u="none" cap="none" strike="noStrike">
                <a:solidFill>
                  <a:srgbClr val="674EA7"/>
                </a:solidFill>
                <a:latin typeface="Arial"/>
                <a:ea typeface="Arial"/>
                <a:cs typeface="Arial"/>
                <a:sym typeface="Arial"/>
              </a:rPr>
              <a:t>test </a:t>
            </a:r>
            <a:r>
              <a:rPr b="0" i="0" lang="en" sz="1800" u="none" cap="none" strike="noStrike">
                <a:solidFill>
                  <a:schemeClr val="dk2"/>
                </a:solidFill>
                <a:latin typeface="Arial"/>
                <a:ea typeface="Arial"/>
                <a:cs typeface="Arial"/>
                <a:sym typeface="Arial"/>
              </a:rPr>
              <a:t>our solution and measure its efficacy against our goals?</a:t>
            </a:r>
            <a:endParaRPr b="0" i="0" sz="1800" u="none" cap="none" strike="noStrike">
              <a:solidFill>
                <a:schemeClr val="dk2"/>
              </a:solidFill>
              <a:latin typeface="Arial"/>
              <a:ea typeface="Arial"/>
              <a:cs typeface="Arial"/>
              <a:sym typeface="Arial"/>
            </a:endParaRPr>
          </a:p>
          <a:p>
            <a:pPr indent="0" lvl="0" marL="457200" marR="0" rtl="0" algn="l">
              <a:lnSpc>
                <a:spcPct val="100000"/>
              </a:lnSpc>
              <a:spcBef>
                <a:spcPts val="0"/>
              </a:spcBef>
              <a:spcAft>
                <a:spcPts val="0"/>
              </a:spcAft>
              <a:buClr>
                <a:schemeClr val="dk2"/>
              </a:buClr>
              <a:buSzPts val="1800"/>
              <a:buFont typeface="Arial"/>
              <a:buNone/>
            </a:pPr>
            <a:r>
              <a:t/>
            </a:r>
            <a:endParaRPr b="0" i="0" sz="1600" u="none" cap="none" strike="noStrike">
              <a:solidFill>
                <a:schemeClr val="dk2"/>
              </a:solidFill>
              <a:latin typeface="Arial"/>
              <a:ea typeface="Arial"/>
              <a:cs typeface="Arial"/>
              <a:sym typeface="Arial"/>
            </a:endParaRPr>
          </a:p>
          <a:p>
            <a:pPr indent="-342900" lvl="0" marL="457200" marR="0" rtl="0" algn="l">
              <a:lnSpc>
                <a:spcPct val="100000"/>
              </a:lnSpc>
              <a:spcBef>
                <a:spcPts val="0"/>
              </a:spcBef>
              <a:spcAft>
                <a:spcPts val="0"/>
              </a:spcAft>
              <a:buClr>
                <a:schemeClr val="dk2"/>
              </a:buClr>
              <a:buSzPts val="1800"/>
              <a:buFont typeface="Arial"/>
              <a:buChar char="●"/>
            </a:pPr>
            <a:r>
              <a:rPr b="0" i="0" lang="en" sz="1800" u="none" cap="none" strike="noStrike">
                <a:solidFill>
                  <a:schemeClr val="dk2"/>
                </a:solidFill>
                <a:latin typeface="Arial"/>
                <a:ea typeface="Arial"/>
                <a:cs typeface="Arial"/>
                <a:sym typeface="Arial"/>
              </a:rPr>
              <a:t>Who should be invited into the design process?</a:t>
            </a:r>
            <a:endParaRPr b="0" i="0" sz="1800" u="none" cap="none" strike="noStrike">
              <a:solidFill>
                <a:schemeClr val="dk2"/>
              </a:solidFill>
              <a:latin typeface="Arial"/>
              <a:ea typeface="Arial"/>
              <a:cs typeface="Arial"/>
              <a:sym typeface="Arial"/>
            </a:endParaRPr>
          </a:p>
          <a:p>
            <a:pPr indent="-228600" lvl="0" marL="457200" marR="0" rtl="0" algn="ctr">
              <a:lnSpc>
                <a:spcPct val="115000"/>
              </a:lnSpc>
              <a:spcBef>
                <a:spcPts val="0"/>
              </a:spcBef>
              <a:spcAft>
                <a:spcPts val="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a:p>
            <a:pPr indent="0" lvl="0" marL="0" marR="0" rtl="0" algn="ctr">
              <a:lnSpc>
                <a:spcPct val="115000"/>
              </a:lnSpc>
              <a:spcBef>
                <a:spcPts val="0"/>
              </a:spcBef>
              <a:spcAft>
                <a:spcPts val="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a:t>What is CS106B?</a:t>
            </a:r>
            <a:br>
              <a:rPr lang="en"/>
            </a:br>
            <a:r>
              <a:rPr lang="en" sz="1800"/>
              <a:t>(the nuts and bolts)</a:t>
            </a:r>
            <a:endParaRPr sz="18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How will we be using and making abstractions?</a:t>
            </a:r>
            <a:endParaRPr/>
          </a:p>
        </p:txBody>
      </p:sp>
      <p:sp>
        <p:nvSpPr>
          <p:cNvPr id="396" name="Google Shape;396;p43"/>
          <p:cNvSpPr txBox="1"/>
          <p:nvPr>
            <p:ph idx="1" type="body"/>
          </p:nvPr>
        </p:nvSpPr>
        <p:spPr>
          <a:xfrm>
            <a:off x="311700" y="1152475"/>
            <a:ext cx="8520600" cy="39087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Char char="●"/>
            </a:pPr>
            <a:r>
              <a:rPr lang="en" sz="2000"/>
              <a:t>Programming languages are abstractions through which we communicate with computers.</a:t>
            </a:r>
            <a:br>
              <a:rPr lang="en" sz="2000"/>
            </a:br>
            <a:endParaRPr sz="2000"/>
          </a:p>
          <a:p>
            <a:pPr indent="-355600" lvl="0" marL="457200" rtl="0" algn="l">
              <a:lnSpc>
                <a:spcPct val="115000"/>
              </a:lnSpc>
              <a:spcBef>
                <a:spcPts val="0"/>
              </a:spcBef>
              <a:spcAft>
                <a:spcPts val="0"/>
              </a:spcAft>
              <a:buSzPts val="2000"/>
              <a:buChar char="●"/>
            </a:pPr>
            <a:r>
              <a:rPr lang="en" sz="2000"/>
              <a:t>Users are able to take full advantage of a complex system without needing to know how it works or how it was made because of a simple interface.</a:t>
            </a:r>
            <a:br>
              <a:rPr lang="en" sz="2000"/>
            </a:br>
            <a:endParaRPr sz="2000"/>
          </a:p>
          <a:p>
            <a:pPr indent="-355600" lvl="0" marL="457200" rtl="0" algn="l">
              <a:lnSpc>
                <a:spcPct val="115000"/>
              </a:lnSpc>
              <a:spcBef>
                <a:spcPts val="0"/>
              </a:spcBef>
              <a:spcAft>
                <a:spcPts val="0"/>
              </a:spcAft>
              <a:buSzPts val="2000"/>
              <a:buChar char="●"/>
            </a:pPr>
            <a:r>
              <a:rPr lang="en" sz="2000">
                <a:solidFill>
                  <a:schemeClr val="dk1"/>
                </a:solidFill>
              </a:rPr>
              <a:t>CS106B focuses on the use and design of abstractions in computer science.</a:t>
            </a:r>
            <a:endParaRPr sz="20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Moving across the “abstraction boundary”</a:t>
            </a:r>
            <a:endParaRPr/>
          </a:p>
        </p:txBody>
      </p:sp>
      <p:sp>
        <p:nvSpPr>
          <p:cNvPr id="402" name="Google Shape;402;p44"/>
          <p:cNvSpPr txBox="1"/>
          <p:nvPr>
            <p:ph idx="1" type="body"/>
          </p:nvPr>
        </p:nvSpPr>
        <p:spPr>
          <a:xfrm>
            <a:off x="311700" y="1076275"/>
            <a:ext cx="8657100" cy="375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Your journey into learning abstractions will be like learning to cook.</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Moving across the “abstraction boundary”</a:t>
            </a:r>
            <a:endParaRPr/>
          </a:p>
        </p:txBody>
      </p:sp>
      <p:sp>
        <p:nvSpPr>
          <p:cNvPr id="408" name="Google Shape;408;p45"/>
          <p:cNvSpPr txBox="1"/>
          <p:nvPr>
            <p:ph idx="1" type="body"/>
          </p:nvPr>
        </p:nvSpPr>
        <p:spPr>
          <a:xfrm>
            <a:off x="311700" y="1076275"/>
            <a:ext cx="8657100" cy="375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Your journey into learning abstractions will be like learning to cook.</a:t>
            </a:r>
            <a:endParaRPr/>
          </a:p>
          <a:p>
            <a:pPr indent="0" lvl="0" marL="0" rtl="0" algn="l">
              <a:lnSpc>
                <a:spcPct val="115000"/>
              </a:lnSpc>
              <a:spcBef>
                <a:spcPts val="1600"/>
              </a:spcBef>
              <a:spcAft>
                <a:spcPts val="1600"/>
              </a:spcAft>
              <a:buSzPts val="1800"/>
              <a:buNone/>
            </a:pPr>
            <a:r>
              <a:rPr lang="en"/>
              <a:t>You start off by using other people’s recipes – tools that others have created to make it easy to prepare food and ensure you have sustenance.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4" name="Shape 74"/>
        <p:cNvGrpSpPr/>
        <p:nvPr/>
      </p:nvGrpSpPr>
      <p:grpSpPr>
        <a:xfrm>
          <a:off x="0" y="0"/>
          <a:ext cx="0" cy="0"/>
          <a:chOff x="0" y="0"/>
          <a:chExt cx="0" cy="0"/>
        </a:xfrm>
      </p:grpSpPr>
      <p:sp>
        <p:nvSpPr>
          <p:cNvPr id="75" name="Google Shape;75;p1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
                <a:solidFill>
                  <a:srgbClr val="938A80"/>
                </a:solidFill>
              </a:rPr>
              <a:t>Trip Master</a:t>
            </a:r>
            <a:br>
              <a:rPr lang="en">
                <a:solidFill>
                  <a:srgbClr val="938A80"/>
                </a:solidFill>
              </a:rPr>
            </a:br>
            <a:r>
              <a:rPr lang="en" sz="4000">
                <a:solidFill>
                  <a:srgbClr val="938A80"/>
                </a:solidFill>
              </a:rPr>
              <a:t>Head TA</a:t>
            </a:r>
            <a:br>
              <a:rPr lang="en" sz="4000">
                <a:solidFill>
                  <a:srgbClr val="938A80"/>
                </a:solidFill>
              </a:rPr>
            </a:br>
            <a:endParaRPr sz="3600">
              <a:solidFill>
                <a:srgbClr val="C00000"/>
              </a:solidFill>
              <a:latin typeface="Proxima Nova"/>
              <a:ea typeface="Proxima Nova"/>
              <a:cs typeface="Proxima Nova"/>
              <a:sym typeface="Proxima Nova"/>
            </a:endParaRPr>
          </a:p>
        </p:txBody>
      </p:sp>
      <p:pic>
        <p:nvPicPr>
          <p:cNvPr id="76" name="Google Shape;76;p10"/>
          <p:cNvPicPr preferRelativeResize="0"/>
          <p:nvPr/>
        </p:nvPicPr>
        <p:blipFill rotWithShape="1">
          <a:blip r:embed="rId3">
            <a:alphaModFix/>
          </a:blip>
          <a:srcRect b="0" l="0" r="0" t="0"/>
          <a:stretch/>
        </p:blipFill>
        <p:spPr>
          <a:xfrm>
            <a:off x="5365962" y="917038"/>
            <a:ext cx="827250" cy="948325"/>
          </a:xfrm>
          <a:prstGeom prst="rect">
            <a:avLst/>
          </a:prstGeom>
          <a:noFill/>
          <a:ln>
            <a:noFill/>
          </a:ln>
        </p:spPr>
      </p:pic>
      <p:pic>
        <p:nvPicPr>
          <p:cNvPr id="77" name="Google Shape;77;p10"/>
          <p:cNvPicPr preferRelativeResize="0"/>
          <p:nvPr/>
        </p:nvPicPr>
        <p:blipFill rotWithShape="1">
          <a:blip r:embed="rId3">
            <a:alphaModFix/>
          </a:blip>
          <a:srcRect b="0" l="0" r="0" t="0"/>
          <a:stretch/>
        </p:blipFill>
        <p:spPr>
          <a:xfrm>
            <a:off x="6616737" y="917038"/>
            <a:ext cx="827250" cy="948325"/>
          </a:xfrm>
          <a:prstGeom prst="rect">
            <a:avLst/>
          </a:prstGeom>
          <a:noFill/>
          <a:ln>
            <a:noFill/>
          </a:ln>
        </p:spPr>
      </p:pic>
      <p:sp>
        <p:nvSpPr>
          <p:cNvPr id="78" name="Google Shape;78;p10"/>
          <p:cNvSpPr txBox="1"/>
          <p:nvPr/>
        </p:nvSpPr>
        <p:spPr>
          <a:xfrm>
            <a:off x="6026788" y="773350"/>
            <a:ext cx="749100" cy="123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1" i="0" lang="en" sz="6000" u="none" cap="none" strike="noStrike">
                <a:solidFill>
                  <a:schemeClr val="lt1"/>
                </a:solidFill>
                <a:latin typeface="Arial"/>
                <a:ea typeface="Arial"/>
                <a:cs typeface="Arial"/>
                <a:sym typeface="Arial"/>
              </a:rPr>
              <a:t>–</a:t>
            </a:r>
            <a:endParaRPr b="1" i="0" sz="6000" u="none" cap="none" strike="noStrike">
              <a:solidFill>
                <a:schemeClr val="lt1"/>
              </a:solidFill>
              <a:latin typeface="Arial"/>
              <a:ea typeface="Arial"/>
              <a:cs typeface="Arial"/>
              <a:sym typeface="Arial"/>
            </a:endParaRPr>
          </a:p>
        </p:txBody>
      </p:sp>
      <p:pic>
        <p:nvPicPr>
          <p:cNvPr id="79" name="Google Shape;79;p10"/>
          <p:cNvPicPr preferRelativeResize="0"/>
          <p:nvPr/>
        </p:nvPicPr>
        <p:blipFill rotWithShape="1">
          <a:blip r:embed="rId4">
            <a:alphaModFix/>
          </a:blip>
          <a:srcRect b="0" l="0" r="0" t="0"/>
          <a:stretch/>
        </p:blipFill>
        <p:spPr>
          <a:xfrm>
            <a:off x="4641319" y="1486631"/>
            <a:ext cx="2910437" cy="2910437"/>
          </a:xfrm>
          <a:prstGeom prst="rect">
            <a:avLst/>
          </a:prstGeom>
          <a:solidFill>
            <a:srgbClr val="ECECEC"/>
          </a:solidFill>
          <a:ln cap="sq" cmpd="sng" w="190500">
            <a:solidFill>
              <a:srgbClr val="FFFFFF"/>
            </a:solidFill>
            <a:prstDash val="solid"/>
            <a:miter lim="800000"/>
            <a:headEnd len="sm" w="sm" type="none"/>
            <a:tailEnd len="sm" w="sm" type="none"/>
          </a:ln>
          <a:effectLst>
            <a:outerShdw blurRad="65000" kx="195000" rotWithShape="0" algn="tl" dir="12900000" dist="50800" ky="145000">
              <a:srgbClr val="000000">
                <a:alpha val="29411"/>
              </a:srgbClr>
            </a:outerShdw>
          </a:effectLst>
        </p:spPr>
      </p:pic>
      <p:pic>
        <p:nvPicPr>
          <p:cNvPr id="80" name="Google Shape;80;p10"/>
          <p:cNvPicPr preferRelativeResize="0"/>
          <p:nvPr/>
        </p:nvPicPr>
        <p:blipFill rotWithShape="1">
          <a:blip r:embed="rId5">
            <a:alphaModFix/>
          </a:blip>
          <a:srcRect b="0" l="0" r="0" t="0"/>
          <a:stretch/>
        </p:blipFill>
        <p:spPr>
          <a:xfrm>
            <a:off x="127000" y="-206375"/>
            <a:ext cx="9525" cy="9525"/>
          </a:xfrm>
          <a:prstGeom prst="rect">
            <a:avLst/>
          </a:prstGeom>
          <a:noFill/>
          <a:ln>
            <a:noFill/>
          </a:ln>
        </p:spPr>
      </p:pic>
      <p:pic>
        <p:nvPicPr>
          <p:cNvPr id="81" name="Google Shape;81;p10"/>
          <p:cNvPicPr preferRelativeResize="0"/>
          <p:nvPr/>
        </p:nvPicPr>
        <p:blipFill rotWithShape="1">
          <a:blip r:embed="rId5">
            <a:alphaModFix/>
          </a:blip>
          <a:srcRect b="0" l="0" r="0" t="0"/>
          <a:stretch/>
        </p:blipFill>
        <p:spPr>
          <a:xfrm>
            <a:off x="279400" y="-53975"/>
            <a:ext cx="9525" cy="95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Moving across the “abstraction boundary”</a:t>
            </a:r>
            <a:endParaRPr/>
          </a:p>
        </p:txBody>
      </p:sp>
      <p:sp>
        <p:nvSpPr>
          <p:cNvPr id="414" name="Google Shape;414;p46"/>
          <p:cNvSpPr txBox="1"/>
          <p:nvPr>
            <p:ph idx="1" type="body"/>
          </p:nvPr>
        </p:nvSpPr>
        <p:spPr>
          <a:xfrm>
            <a:off x="311700" y="1076275"/>
            <a:ext cx="8657100" cy="375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Your journey into learning abstractions will be like learning to cook.</a:t>
            </a:r>
            <a:endParaRPr/>
          </a:p>
          <a:p>
            <a:pPr indent="0" lvl="0" marL="0" rtl="0" algn="l">
              <a:lnSpc>
                <a:spcPct val="115000"/>
              </a:lnSpc>
              <a:spcBef>
                <a:spcPts val="1600"/>
              </a:spcBef>
              <a:spcAft>
                <a:spcPts val="0"/>
              </a:spcAft>
              <a:buSzPts val="1800"/>
              <a:buNone/>
            </a:pPr>
            <a:r>
              <a:rPr lang="en"/>
              <a:t>You start off by using other people’s recipes – tools that others have created to make it easy to prepare food and ensure you have sustenance.</a:t>
            </a:r>
            <a:endParaRPr/>
          </a:p>
          <a:p>
            <a:pPr indent="0" lvl="0" marL="0" rtl="0" algn="l">
              <a:lnSpc>
                <a:spcPct val="115000"/>
              </a:lnSpc>
              <a:spcBef>
                <a:spcPts val="1600"/>
              </a:spcBef>
              <a:spcAft>
                <a:spcPts val="1600"/>
              </a:spcAft>
              <a:buSzPts val="1800"/>
              <a:buNone/>
            </a:pPr>
            <a:r>
              <a:rPr lang="en"/>
              <a:t>Some of these recipes (tools) are better than others, and you learn how to evaluate them and use them in ways that work best for you as you gain more practice.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Moving across the “abstraction boundary”</a:t>
            </a:r>
            <a:endParaRPr/>
          </a:p>
        </p:txBody>
      </p:sp>
      <p:sp>
        <p:nvSpPr>
          <p:cNvPr id="420" name="Google Shape;420;p47"/>
          <p:cNvSpPr txBox="1"/>
          <p:nvPr>
            <p:ph idx="1" type="body"/>
          </p:nvPr>
        </p:nvSpPr>
        <p:spPr>
          <a:xfrm>
            <a:off x="311700" y="1076275"/>
            <a:ext cx="8657100" cy="375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Your journey into learning abstractions will be like learning to cook.</a:t>
            </a:r>
            <a:endParaRPr/>
          </a:p>
          <a:p>
            <a:pPr indent="0" lvl="0" marL="0" rtl="0" algn="l">
              <a:lnSpc>
                <a:spcPct val="115000"/>
              </a:lnSpc>
              <a:spcBef>
                <a:spcPts val="1600"/>
              </a:spcBef>
              <a:spcAft>
                <a:spcPts val="0"/>
              </a:spcAft>
              <a:buSzPts val="1800"/>
              <a:buNone/>
            </a:pPr>
            <a:r>
              <a:rPr lang="en"/>
              <a:t>You start off by using other people’s recipes – tools that others have created to make it easy to prepare food and ensure you have sustenance.</a:t>
            </a:r>
            <a:endParaRPr/>
          </a:p>
          <a:p>
            <a:pPr indent="0" lvl="0" marL="0" rtl="0" algn="l">
              <a:lnSpc>
                <a:spcPct val="115000"/>
              </a:lnSpc>
              <a:spcBef>
                <a:spcPts val="1600"/>
              </a:spcBef>
              <a:spcAft>
                <a:spcPts val="0"/>
              </a:spcAft>
              <a:buSzPts val="1800"/>
              <a:buNone/>
            </a:pPr>
            <a:r>
              <a:rPr lang="en"/>
              <a:t>Some of these recipes (tools) are better than others, and you learn how to evaluate them and use them in ways that work best for you as you gain more practice.</a:t>
            </a:r>
            <a:endParaRPr/>
          </a:p>
          <a:p>
            <a:pPr indent="0" lvl="0" marL="0" rtl="0" algn="l">
              <a:lnSpc>
                <a:spcPct val="115000"/>
              </a:lnSpc>
              <a:spcBef>
                <a:spcPts val="1600"/>
              </a:spcBef>
              <a:spcAft>
                <a:spcPts val="1600"/>
              </a:spcAft>
              <a:buSzPts val="1800"/>
              <a:buNone/>
            </a:pPr>
            <a:r>
              <a:rPr b="1" lang="en">
                <a:solidFill>
                  <a:schemeClr val="dk1"/>
                </a:solidFill>
              </a:rPr>
              <a:t>The abstraction boundary is the cookbook</a:t>
            </a:r>
            <a:r>
              <a:rPr lang="en">
                <a:solidFill>
                  <a:schemeClr val="dk1"/>
                </a:solidFill>
              </a:rPr>
              <a:t>, with its recipes and cooking techniques.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Moving across the “abstraction boundary”</a:t>
            </a:r>
            <a:endParaRPr/>
          </a:p>
        </p:txBody>
      </p:sp>
      <p:sp>
        <p:nvSpPr>
          <p:cNvPr id="426" name="Google Shape;426;p48"/>
          <p:cNvSpPr txBox="1"/>
          <p:nvPr>
            <p:ph idx="1" type="body"/>
          </p:nvPr>
        </p:nvSpPr>
        <p:spPr>
          <a:xfrm>
            <a:off x="311700" y="1076275"/>
            <a:ext cx="8657100" cy="375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Your journey into learning abstractions will be like learning to cook.</a:t>
            </a:r>
            <a:endParaRPr/>
          </a:p>
          <a:p>
            <a:pPr indent="0" lvl="0" marL="0" rtl="0" algn="l">
              <a:lnSpc>
                <a:spcPct val="115000"/>
              </a:lnSpc>
              <a:spcBef>
                <a:spcPts val="1600"/>
              </a:spcBef>
              <a:spcAft>
                <a:spcPts val="0"/>
              </a:spcAft>
              <a:buSzPts val="1800"/>
              <a:buNone/>
            </a:pPr>
            <a:r>
              <a:rPr lang="en"/>
              <a:t>You start off by using other people’s recipes – tools that others have created to make it easy to prepare food and ensure you have sustenance.</a:t>
            </a:r>
            <a:endParaRPr/>
          </a:p>
          <a:p>
            <a:pPr indent="0" lvl="0" marL="0" rtl="0" algn="l">
              <a:lnSpc>
                <a:spcPct val="115000"/>
              </a:lnSpc>
              <a:spcBef>
                <a:spcPts val="1600"/>
              </a:spcBef>
              <a:spcAft>
                <a:spcPts val="0"/>
              </a:spcAft>
              <a:buSzPts val="1800"/>
              <a:buNone/>
            </a:pPr>
            <a:r>
              <a:rPr lang="en"/>
              <a:t>Some of these recipes (tools) are better than others, and you learn how to evaluate them and use them in ways that work best for you as you gain more practice.</a:t>
            </a:r>
            <a:endParaRPr/>
          </a:p>
          <a:p>
            <a:pPr indent="0" lvl="0" marL="0" rtl="0" algn="l">
              <a:lnSpc>
                <a:spcPct val="115000"/>
              </a:lnSpc>
              <a:spcBef>
                <a:spcPts val="1600"/>
              </a:spcBef>
              <a:spcAft>
                <a:spcPts val="0"/>
              </a:spcAft>
              <a:buSzPts val="1800"/>
              <a:buNone/>
            </a:pPr>
            <a:r>
              <a:rPr b="1" lang="en">
                <a:solidFill>
                  <a:schemeClr val="dk1"/>
                </a:solidFill>
              </a:rPr>
              <a:t>The abstraction boundary is the cookbook</a:t>
            </a:r>
            <a:r>
              <a:rPr lang="en">
                <a:solidFill>
                  <a:schemeClr val="dk1"/>
                </a:solidFill>
              </a:rPr>
              <a:t>, with its recipes and cooking techniques.</a:t>
            </a:r>
            <a:endParaRPr/>
          </a:p>
          <a:p>
            <a:pPr indent="0" lvl="0" marL="0" rtl="0" algn="l">
              <a:lnSpc>
                <a:spcPct val="115000"/>
              </a:lnSpc>
              <a:spcBef>
                <a:spcPts val="1600"/>
              </a:spcBef>
              <a:spcAft>
                <a:spcPts val="1600"/>
              </a:spcAft>
              <a:buSzPts val="1800"/>
              <a:buNone/>
            </a:pPr>
            <a:r>
              <a:rPr lang="en"/>
              <a:t>You begin to learn more about the science of cooking – understanding how different flavors and ingredients work together, what certain cooking techniques do to various foods, and maybe even how to write some of your own recipes.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49"/>
          <p:cNvSpPr/>
          <p:nvPr/>
        </p:nvSpPr>
        <p:spPr>
          <a:xfrm flipH="1">
            <a:off x="5674325" y="1760650"/>
            <a:ext cx="3052800" cy="145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cxnSp>
        <p:nvCxnSpPr>
          <p:cNvPr id="432" name="Google Shape;432;p49"/>
          <p:cNvCxnSpPr/>
          <p:nvPr/>
        </p:nvCxnSpPr>
        <p:spPr>
          <a:xfrm>
            <a:off x="4628419" y="823525"/>
            <a:ext cx="0" cy="3587700"/>
          </a:xfrm>
          <a:prstGeom prst="straightConnector1">
            <a:avLst/>
          </a:prstGeom>
          <a:noFill/>
          <a:ln cap="flat" cmpd="sng" w="9525">
            <a:solidFill>
              <a:schemeClr val="dk2"/>
            </a:solidFill>
            <a:prstDash val="solid"/>
            <a:round/>
            <a:headEnd len="sm" w="sm" type="none"/>
            <a:tailEnd len="sm" w="sm" type="none"/>
          </a:ln>
        </p:spPr>
      </p:cxnSp>
      <p:sp>
        <p:nvSpPr>
          <p:cNvPr id="433" name="Google Shape;433;p49"/>
          <p:cNvSpPr/>
          <p:nvPr/>
        </p:nvSpPr>
        <p:spPr>
          <a:xfrm flipH="1">
            <a:off x="529719" y="1760650"/>
            <a:ext cx="3208800" cy="145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49"/>
          <p:cNvSpPr txBox="1"/>
          <p:nvPr/>
        </p:nvSpPr>
        <p:spPr>
          <a:xfrm flipH="1">
            <a:off x="3102019" y="116025"/>
            <a:ext cx="3052800" cy="4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abstraction boundary</a:t>
            </a:r>
            <a:br>
              <a:rPr b="0" i="0" lang="en" sz="1400" u="none" cap="none" strike="noStrike">
                <a:solidFill>
                  <a:srgbClr val="000000"/>
                </a:solidFill>
                <a:latin typeface="Proxima Nova"/>
                <a:ea typeface="Proxima Nova"/>
                <a:cs typeface="Proxima Nova"/>
                <a:sym typeface="Proxima Nova"/>
              </a:rPr>
            </a:br>
            <a:r>
              <a:rPr b="0" i="0" lang="en" sz="1400" u="none" cap="none" strike="noStrike">
                <a:solidFill>
                  <a:srgbClr val="000000"/>
                </a:solidFill>
                <a:latin typeface="Proxima Nova"/>
                <a:ea typeface="Proxima Nova"/>
                <a:cs typeface="Proxima Nova"/>
                <a:sym typeface="Proxima Nova"/>
              </a:rPr>
              <a:t>(what the abstraction looks like)</a:t>
            </a:r>
            <a:endParaRPr b="0" i="0" sz="1400" u="none" cap="none" strike="noStrike">
              <a:solidFill>
                <a:srgbClr val="000000"/>
              </a:solidFill>
              <a:latin typeface="Proxima Nova"/>
              <a:ea typeface="Proxima Nova"/>
              <a:cs typeface="Proxima Nova"/>
              <a:sym typeface="Proxima Nova"/>
            </a:endParaRPr>
          </a:p>
        </p:txBody>
      </p:sp>
      <p:sp>
        <p:nvSpPr>
          <p:cNvPr id="435" name="Google Shape;435;p49"/>
          <p:cNvSpPr txBox="1"/>
          <p:nvPr/>
        </p:nvSpPr>
        <p:spPr>
          <a:xfrm flipH="1">
            <a:off x="870519" y="2248150"/>
            <a:ext cx="2527200" cy="4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the user/client side</a:t>
            </a:r>
            <a:br>
              <a:rPr b="0" i="0" lang="en" sz="1400" u="none" cap="none" strike="noStrike">
                <a:solidFill>
                  <a:srgbClr val="000000"/>
                </a:solidFill>
                <a:latin typeface="Proxima Nova"/>
                <a:ea typeface="Proxima Nova"/>
                <a:cs typeface="Proxima Nova"/>
                <a:sym typeface="Proxima Nova"/>
              </a:rPr>
            </a:br>
            <a:r>
              <a:rPr b="0" i="0" lang="en" sz="1400" u="none" cap="none" strike="noStrike">
                <a:solidFill>
                  <a:srgbClr val="000000"/>
                </a:solidFill>
                <a:latin typeface="Proxima Nova"/>
                <a:ea typeface="Proxima Nova"/>
                <a:cs typeface="Proxima Nova"/>
                <a:sym typeface="Proxima Nova"/>
              </a:rPr>
              <a:t>(how the abstraction is used)</a:t>
            </a:r>
            <a:endParaRPr b="0" i="0" sz="1400" u="none" cap="none" strike="noStrike">
              <a:solidFill>
                <a:srgbClr val="000000"/>
              </a:solidFill>
              <a:latin typeface="Proxima Nova"/>
              <a:ea typeface="Proxima Nova"/>
              <a:cs typeface="Proxima Nova"/>
              <a:sym typeface="Proxima Nova"/>
            </a:endParaRPr>
          </a:p>
        </p:txBody>
      </p:sp>
      <p:sp>
        <p:nvSpPr>
          <p:cNvPr id="436" name="Google Shape;436;p49"/>
          <p:cNvSpPr txBox="1"/>
          <p:nvPr/>
        </p:nvSpPr>
        <p:spPr>
          <a:xfrm flipH="1">
            <a:off x="5882669" y="2248150"/>
            <a:ext cx="2480100" cy="4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the implementation side</a:t>
            </a:r>
            <a:br>
              <a:rPr b="0" i="0" lang="en" sz="1400" u="none" cap="none" strike="noStrike">
                <a:solidFill>
                  <a:srgbClr val="000000"/>
                </a:solidFill>
                <a:latin typeface="Proxima Nova"/>
                <a:ea typeface="Proxima Nova"/>
                <a:cs typeface="Proxima Nova"/>
                <a:sym typeface="Proxima Nova"/>
              </a:rPr>
            </a:br>
            <a:r>
              <a:rPr b="0" i="0" lang="en" sz="1400" u="none" cap="none" strike="noStrike">
                <a:solidFill>
                  <a:srgbClr val="000000"/>
                </a:solidFill>
                <a:latin typeface="Proxima Nova"/>
                <a:ea typeface="Proxima Nova"/>
                <a:cs typeface="Proxima Nova"/>
                <a:sym typeface="Proxima Nova"/>
              </a:rPr>
              <a:t>(how the abstraction works)</a:t>
            </a:r>
            <a:endParaRPr b="0" i="0" sz="1400" u="none" cap="none" strike="noStrike">
              <a:solidFill>
                <a:srgbClr val="000000"/>
              </a:solidFill>
              <a:latin typeface="Proxima Nova"/>
              <a:ea typeface="Proxima Nova"/>
              <a:cs typeface="Proxima Nova"/>
              <a:sym typeface="Proxima Nova"/>
            </a:endParaRPr>
          </a:p>
        </p:txBody>
      </p:sp>
      <p:sp>
        <p:nvSpPr>
          <p:cNvPr id="437" name="Google Shape;437;p49"/>
          <p:cNvSpPr txBox="1"/>
          <p:nvPr/>
        </p:nvSpPr>
        <p:spPr>
          <a:xfrm>
            <a:off x="4618297" y="4835723"/>
            <a:ext cx="4572000" cy="30777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400"/>
              <a:buFont typeface="Arial"/>
              <a:buNone/>
            </a:pPr>
            <a:r>
              <a:rPr b="0" i="0" lang="en" sz="1400" u="none" cap="none" strike="noStrike">
                <a:solidFill>
                  <a:srgbClr val="FFFFFF"/>
                </a:solidFill>
                <a:highlight>
                  <a:srgbClr val="0000FF"/>
                </a:highlight>
                <a:latin typeface="Caveat"/>
                <a:ea typeface="Caveat"/>
                <a:cs typeface="Caveat"/>
                <a:sym typeface="Caveat"/>
              </a:rPr>
              <a:t>Slides courtesy of Kylie Jue &amp; Nick Bowman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0"/>
          <p:cNvSpPr/>
          <p:nvPr/>
        </p:nvSpPr>
        <p:spPr>
          <a:xfrm flipH="1">
            <a:off x="5664922" y="1760650"/>
            <a:ext cx="3052800" cy="145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cxnSp>
        <p:nvCxnSpPr>
          <p:cNvPr id="443" name="Google Shape;443;p50"/>
          <p:cNvCxnSpPr/>
          <p:nvPr/>
        </p:nvCxnSpPr>
        <p:spPr>
          <a:xfrm>
            <a:off x="4619016" y="823525"/>
            <a:ext cx="0" cy="3587700"/>
          </a:xfrm>
          <a:prstGeom prst="straightConnector1">
            <a:avLst/>
          </a:prstGeom>
          <a:noFill/>
          <a:ln cap="flat" cmpd="sng" w="9525">
            <a:solidFill>
              <a:schemeClr val="dk2"/>
            </a:solidFill>
            <a:prstDash val="solid"/>
            <a:round/>
            <a:headEnd len="sm" w="sm" type="none"/>
            <a:tailEnd len="sm" w="sm" type="none"/>
          </a:ln>
        </p:spPr>
      </p:cxnSp>
      <p:sp>
        <p:nvSpPr>
          <p:cNvPr id="444" name="Google Shape;444;p50"/>
          <p:cNvSpPr/>
          <p:nvPr/>
        </p:nvSpPr>
        <p:spPr>
          <a:xfrm flipH="1">
            <a:off x="520316" y="1760650"/>
            <a:ext cx="3208800" cy="145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50"/>
          <p:cNvSpPr txBox="1"/>
          <p:nvPr/>
        </p:nvSpPr>
        <p:spPr>
          <a:xfrm flipH="1">
            <a:off x="3092616" y="116025"/>
            <a:ext cx="3052800" cy="4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abstraction boundary</a:t>
            </a:r>
            <a:br>
              <a:rPr b="0" i="0" lang="en" sz="1400" u="none" cap="none" strike="noStrike">
                <a:solidFill>
                  <a:srgbClr val="000000"/>
                </a:solidFill>
                <a:latin typeface="Proxima Nova"/>
                <a:ea typeface="Proxima Nova"/>
                <a:cs typeface="Proxima Nova"/>
                <a:sym typeface="Proxima Nova"/>
              </a:rPr>
            </a:br>
            <a:r>
              <a:rPr b="0" i="0" lang="en" sz="1400" u="none" cap="none" strike="noStrike">
                <a:solidFill>
                  <a:srgbClr val="000000"/>
                </a:solidFill>
                <a:latin typeface="Proxima Nova"/>
                <a:ea typeface="Proxima Nova"/>
                <a:cs typeface="Proxima Nova"/>
                <a:sym typeface="Proxima Nova"/>
              </a:rPr>
              <a:t>(what the abstraction looks like)</a:t>
            </a:r>
            <a:endParaRPr b="0" i="0" sz="1400" u="none" cap="none" strike="noStrike">
              <a:solidFill>
                <a:srgbClr val="000000"/>
              </a:solidFill>
              <a:latin typeface="Proxima Nova"/>
              <a:ea typeface="Proxima Nova"/>
              <a:cs typeface="Proxima Nova"/>
              <a:sym typeface="Proxima Nova"/>
            </a:endParaRPr>
          </a:p>
        </p:txBody>
      </p:sp>
      <p:sp>
        <p:nvSpPr>
          <p:cNvPr id="446" name="Google Shape;446;p50"/>
          <p:cNvSpPr txBox="1"/>
          <p:nvPr/>
        </p:nvSpPr>
        <p:spPr>
          <a:xfrm flipH="1">
            <a:off x="861116" y="2248150"/>
            <a:ext cx="2527200" cy="4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the user/client side</a:t>
            </a:r>
            <a:br>
              <a:rPr b="0" i="0" lang="en" sz="1400" u="none" cap="none" strike="noStrike">
                <a:solidFill>
                  <a:srgbClr val="000000"/>
                </a:solidFill>
                <a:latin typeface="Proxima Nova"/>
                <a:ea typeface="Proxima Nova"/>
                <a:cs typeface="Proxima Nova"/>
                <a:sym typeface="Proxima Nova"/>
              </a:rPr>
            </a:br>
            <a:r>
              <a:rPr b="0" i="0" lang="en" sz="1400" u="none" cap="none" strike="noStrike">
                <a:solidFill>
                  <a:srgbClr val="000000"/>
                </a:solidFill>
                <a:latin typeface="Proxima Nova"/>
                <a:ea typeface="Proxima Nova"/>
                <a:cs typeface="Proxima Nova"/>
                <a:sym typeface="Proxima Nova"/>
              </a:rPr>
              <a:t>(how the abstraction is used)</a:t>
            </a:r>
            <a:endParaRPr b="0" i="0" sz="1400" u="none" cap="none" strike="noStrike">
              <a:solidFill>
                <a:srgbClr val="000000"/>
              </a:solidFill>
              <a:latin typeface="Proxima Nova"/>
              <a:ea typeface="Proxima Nova"/>
              <a:cs typeface="Proxima Nova"/>
              <a:sym typeface="Proxima Nova"/>
            </a:endParaRPr>
          </a:p>
        </p:txBody>
      </p:sp>
      <p:sp>
        <p:nvSpPr>
          <p:cNvPr id="447" name="Google Shape;447;p50"/>
          <p:cNvSpPr txBox="1"/>
          <p:nvPr/>
        </p:nvSpPr>
        <p:spPr>
          <a:xfrm flipH="1">
            <a:off x="5873266" y="2248150"/>
            <a:ext cx="2480100" cy="4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the implementation side</a:t>
            </a:r>
            <a:br>
              <a:rPr b="0" i="0" lang="en" sz="1400" u="none" cap="none" strike="noStrike">
                <a:solidFill>
                  <a:srgbClr val="000000"/>
                </a:solidFill>
                <a:latin typeface="Proxima Nova"/>
                <a:ea typeface="Proxima Nova"/>
                <a:cs typeface="Proxima Nova"/>
                <a:sym typeface="Proxima Nova"/>
              </a:rPr>
            </a:br>
            <a:r>
              <a:rPr b="0" i="0" lang="en" sz="1400" u="none" cap="none" strike="noStrike">
                <a:solidFill>
                  <a:srgbClr val="000000"/>
                </a:solidFill>
                <a:latin typeface="Proxima Nova"/>
                <a:ea typeface="Proxima Nova"/>
                <a:cs typeface="Proxima Nova"/>
                <a:sym typeface="Proxima Nova"/>
              </a:rPr>
              <a:t>(how the abstraction works)</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cxnSp>
        <p:nvCxnSpPr>
          <p:cNvPr id="452" name="Google Shape;452;p51"/>
          <p:cNvCxnSpPr/>
          <p:nvPr/>
        </p:nvCxnSpPr>
        <p:spPr>
          <a:xfrm>
            <a:off x="4637041" y="823525"/>
            <a:ext cx="0" cy="3587700"/>
          </a:xfrm>
          <a:prstGeom prst="straightConnector1">
            <a:avLst/>
          </a:prstGeom>
          <a:noFill/>
          <a:ln cap="flat" cmpd="sng" w="9525">
            <a:solidFill>
              <a:schemeClr val="dk2"/>
            </a:solidFill>
            <a:prstDash val="solid"/>
            <a:round/>
            <a:headEnd len="sm" w="sm" type="none"/>
            <a:tailEnd len="sm" w="sm" type="none"/>
          </a:ln>
        </p:spPr>
      </p:cxnSp>
      <p:sp>
        <p:nvSpPr>
          <p:cNvPr id="453" name="Google Shape;453;p51"/>
          <p:cNvSpPr txBox="1"/>
          <p:nvPr/>
        </p:nvSpPr>
        <p:spPr>
          <a:xfrm flipH="1">
            <a:off x="3110641" y="116025"/>
            <a:ext cx="3052800" cy="4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accent5"/>
              </a:buClr>
              <a:buSzPts val="1100"/>
              <a:buFont typeface="Arial"/>
              <a:buNone/>
            </a:pPr>
            <a:r>
              <a:rPr b="0" i="0" lang="en" sz="1400" u="none" cap="none" strike="noStrike">
                <a:solidFill>
                  <a:srgbClr val="000000"/>
                </a:solidFill>
                <a:latin typeface="Proxima Nova"/>
                <a:ea typeface="Proxima Nova"/>
                <a:cs typeface="Proxima Nova"/>
                <a:sym typeface="Proxima Nova"/>
              </a:rPr>
              <a:t>classes</a:t>
            </a:r>
            <a:br>
              <a:rPr b="0" i="0" lang="en" sz="1400" u="none" cap="none" strike="noStrike">
                <a:solidFill>
                  <a:srgbClr val="000000"/>
                </a:solidFill>
                <a:latin typeface="Proxima Nova"/>
                <a:ea typeface="Proxima Nova"/>
                <a:cs typeface="Proxima Nova"/>
                <a:sym typeface="Proxima Nova"/>
              </a:rPr>
            </a:br>
            <a:br>
              <a:rPr b="0" i="0" lang="en" sz="500" u="none" cap="none" strike="noStrike">
                <a:solidFill>
                  <a:srgbClr val="000000"/>
                </a:solidFill>
                <a:latin typeface="Proxima Nova"/>
                <a:ea typeface="Proxima Nova"/>
                <a:cs typeface="Proxima Nova"/>
                <a:sym typeface="Proxima Nova"/>
              </a:rPr>
            </a:br>
            <a:r>
              <a:rPr b="0" i="0" lang="en" sz="1400" u="none" cap="none" strike="noStrike">
                <a:solidFill>
                  <a:srgbClr val="000000"/>
                </a:solidFill>
                <a:latin typeface="Proxima Nova"/>
                <a:ea typeface="Proxima Nova"/>
                <a:cs typeface="Proxima Nova"/>
                <a:sym typeface="Proxima Nova"/>
              </a:rPr>
              <a:t>object-oriented programming</a:t>
            </a:r>
            <a:endParaRPr b="0" i="0" sz="14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chemeClr val="accent5"/>
              </a:buClr>
              <a:buSzPts val="1100"/>
              <a:buFont typeface="Arial"/>
              <a:buNone/>
            </a:pPr>
            <a:r>
              <a:t/>
            </a:r>
            <a:endParaRPr b="0" i="0" sz="14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454" name="Google Shape;454;p51"/>
          <p:cNvSpPr txBox="1"/>
          <p:nvPr/>
        </p:nvSpPr>
        <p:spPr>
          <a:xfrm flipH="1">
            <a:off x="3573116" y="4636025"/>
            <a:ext cx="1817400" cy="4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Proxima Nova"/>
                <a:ea typeface="Proxima Nova"/>
                <a:cs typeface="Proxima Nova"/>
                <a:sym typeface="Proxima Nova"/>
              </a:rPr>
              <a:t>algorithmic analysis</a:t>
            </a:r>
            <a:endParaRPr b="0" i="1" sz="1400" u="none" cap="none" strike="noStrike">
              <a:solidFill>
                <a:srgbClr val="000000"/>
              </a:solidFill>
              <a:latin typeface="Proxima Nova"/>
              <a:ea typeface="Proxima Nova"/>
              <a:cs typeface="Proxima Nova"/>
              <a:sym typeface="Proxima Nova"/>
            </a:endParaRPr>
          </a:p>
        </p:txBody>
      </p:sp>
      <p:sp>
        <p:nvSpPr>
          <p:cNvPr id="455" name="Google Shape;455;p51"/>
          <p:cNvSpPr txBox="1"/>
          <p:nvPr/>
        </p:nvSpPr>
        <p:spPr>
          <a:xfrm flipH="1">
            <a:off x="1041479" y="4636025"/>
            <a:ext cx="1817400" cy="4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Proxima Nova"/>
                <a:ea typeface="Proxima Nova"/>
                <a:cs typeface="Proxima Nova"/>
                <a:sym typeface="Proxima Nova"/>
              </a:rPr>
              <a:t>testing</a:t>
            </a:r>
            <a:endParaRPr b="0" i="1" sz="1400" u="none" cap="none" strike="noStrike">
              <a:solidFill>
                <a:srgbClr val="000000"/>
              </a:solidFill>
              <a:latin typeface="Proxima Nova"/>
              <a:ea typeface="Proxima Nova"/>
              <a:cs typeface="Proxima Nova"/>
              <a:sym typeface="Proxima Nova"/>
            </a:endParaRPr>
          </a:p>
        </p:txBody>
      </p:sp>
      <p:sp>
        <p:nvSpPr>
          <p:cNvPr id="456" name="Google Shape;456;p51"/>
          <p:cNvSpPr txBox="1"/>
          <p:nvPr/>
        </p:nvSpPr>
        <p:spPr>
          <a:xfrm flipH="1">
            <a:off x="6104779" y="4636025"/>
            <a:ext cx="2210700" cy="4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Proxima Nova"/>
                <a:ea typeface="Proxima Nova"/>
                <a:cs typeface="Proxima Nova"/>
                <a:sym typeface="Proxima Nova"/>
              </a:rPr>
              <a:t>recursive problem solving</a:t>
            </a:r>
            <a:endParaRPr b="0" i="1" sz="1400" u="none" cap="none" strike="noStrike">
              <a:solidFill>
                <a:srgbClr val="000000"/>
              </a:solidFill>
              <a:latin typeface="Proxima Nova"/>
              <a:ea typeface="Proxima Nova"/>
              <a:cs typeface="Proxima Nova"/>
              <a:sym typeface="Proxima Nova"/>
            </a:endParaRPr>
          </a:p>
        </p:txBody>
      </p:sp>
      <p:cxnSp>
        <p:nvCxnSpPr>
          <p:cNvPr id="457" name="Google Shape;457;p51"/>
          <p:cNvCxnSpPr/>
          <p:nvPr/>
        </p:nvCxnSpPr>
        <p:spPr>
          <a:xfrm rot="10800000">
            <a:off x="538240" y="4546900"/>
            <a:ext cx="8197500" cy="0"/>
          </a:xfrm>
          <a:prstGeom prst="straightConnector1">
            <a:avLst/>
          </a:prstGeom>
          <a:noFill/>
          <a:ln cap="flat" cmpd="sng" w="9525">
            <a:solidFill>
              <a:schemeClr val="dk2"/>
            </a:solidFill>
            <a:prstDash val="solid"/>
            <a:round/>
            <a:headEnd len="sm" w="sm" type="none"/>
            <a:tailEnd len="sm" w="sm" type="none"/>
          </a:ln>
        </p:spPr>
      </p:cxnSp>
      <p:sp>
        <p:nvSpPr>
          <p:cNvPr id="458" name="Google Shape;458;p51"/>
          <p:cNvSpPr/>
          <p:nvPr/>
        </p:nvSpPr>
        <p:spPr>
          <a:xfrm flipH="1">
            <a:off x="5682940" y="1760650"/>
            <a:ext cx="3052800" cy="145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459" name="Google Shape;459;p51"/>
          <p:cNvSpPr/>
          <p:nvPr/>
        </p:nvSpPr>
        <p:spPr>
          <a:xfrm flipH="1">
            <a:off x="520316" y="1760650"/>
            <a:ext cx="3052800" cy="145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51"/>
          <p:cNvSpPr txBox="1"/>
          <p:nvPr/>
        </p:nvSpPr>
        <p:spPr>
          <a:xfrm flipH="1">
            <a:off x="783116" y="2248150"/>
            <a:ext cx="2527200" cy="4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abstract data structures</a:t>
            </a:r>
            <a:endParaRPr b="0" i="0" sz="14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(vectors, maps, etc.)</a:t>
            </a:r>
            <a:endParaRPr b="0" i="0" sz="1400" u="none" cap="none" strike="noStrike">
              <a:solidFill>
                <a:srgbClr val="000000"/>
              </a:solidFill>
              <a:latin typeface="Proxima Nova"/>
              <a:ea typeface="Proxima Nova"/>
              <a:cs typeface="Proxima Nova"/>
              <a:sym typeface="Proxima Nova"/>
            </a:endParaRPr>
          </a:p>
        </p:txBody>
      </p:sp>
      <p:sp>
        <p:nvSpPr>
          <p:cNvPr id="461" name="Google Shape;461;p51"/>
          <p:cNvSpPr txBox="1"/>
          <p:nvPr/>
        </p:nvSpPr>
        <p:spPr>
          <a:xfrm flipH="1">
            <a:off x="5891291" y="2248150"/>
            <a:ext cx="2480100" cy="48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arrays</a:t>
            </a:r>
            <a:br>
              <a:rPr b="0" i="0" lang="en" sz="1400" u="none" cap="none" strike="noStrike">
                <a:solidFill>
                  <a:srgbClr val="000000"/>
                </a:solidFill>
                <a:latin typeface="Proxima Nova"/>
                <a:ea typeface="Proxima Nova"/>
                <a:cs typeface="Proxima Nova"/>
                <a:sym typeface="Proxima Nova"/>
              </a:rPr>
            </a:br>
            <a:br>
              <a:rPr b="0" i="0" lang="en" sz="1400" u="none" cap="none" strike="noStrike">
                <a:solidFill>
                  <a:srgbClr val="000000"/>
                </a:solidFill>
                <a:latin typeface="Proxima Nova"/>
                <a:ea typeface="Proxima Nova"/>
                <a:cs typeface="Proxima Nova"/>
                <a:sym typeface="Proxima Nova"/>
              </a:rPr>
            </a:br>
            <a:r>
              <a:rPr b="0" i="0" lang="en" sz="1400" u="none" cap="none" strike="noStrike">
                <a:solidFill>
                  <a:srgbClr val="000000"/>
                </a:solidFill>
                <a:latin typeface="Proxima Nova"/>
                <a:ea typeface="Proxima Nova"/>
                <a:cs typeface="Proxima Nova"/>
                <a:sym typeface="Proxima Nova"/>
              </a:rPr>
              <a:t>dynamic memory management</a:t>
            </a:r>
            <a:br>
              <a:rPr b="0" i="0" lang="en" sz="1400" u="none" cap="none" strike="noStrike">
                <a:solidFill>
                  <a:srgbClr val="000000"/>
                </a:solidFill>
                <a:latin typeface="Proxima Nova"/>
                <a:ea typeface="Proxima Nova"/>
                <a:cs typeface="Proxima Nova"/>
                <a:sym typeface="Proxima Nova"/>
              </a:rPr>
            </a:br>
            <a:br>
              <a:rPr b="0" i="0" lang="en" sz="1400" u="none" cap="none" strike="noStrike">
                <a:solidFill>
                  <a:srgbClr val="000000"/>
                </a:solidFill>
                <a:latin typeface="Proxima Nova"/>
                <a:ea typeface="Proxima Nova"/>
                <a:cs typeface="Proxima Nova"/>
                <a:sym typeface="Proxima Nova"/>
              </a:rPr>
            </a:br>
            <a:r>
              <a:rPr b="0" i="0" lang="en" sz="1400" u="none" cap="none" strike="noStrike">
                <a:solidFill>
                  <a:srgbClr val="000000"/>
                </a:solidFill>
                <a:latin typeface="Proxima Nova"/>
                <a:ea typeface="Proxima Nova"/>
                <a:cs typeface="Proxima Nova"/>
                <a:sym typeface="Proxima Nova"/>
              </a:rPr>
              <a:t>linked data structures</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cxnSp>
        <p:nvCxnSpPr>
          <p:cNvPr id="466" name="Google Shape;466;p52"/>
          <p:cNvCxnSpPr/>
          <p:nvPr/>
        </p:nvCxnSpPr>
        <p:spPr>
          <a:xfrm>
            <a:off x="4637041" y="823525"/>
            <a:ext cx="0" cy="3587700"/>
          </a:xfrm>
          <a:prstGeom prst="straightConnector1">
            <a:avLst/>
          </a:prstGeom>
          <a:noFill/>
          <a:ln cap="flat" cmpd="sng" w="9525">
            <a:solidFill>
              <a:schemeClr val="dk2"/>
            </a:solidFill>
            <a:prstDash val="solid"/>
            <a:round/>
            <a:headEnd len="sm" w="sm" type="none"/>
            <a:tailEnd len="sm" w="sm" type="none"/>
          </a:ln>
        </p:spPr>
      </p:cxnSp>
      <p:sp>
        <p:nvSpPr>
          <p:cNvPr id="467" name="Google Shape;467;p52"/>
          <p:cNvSpPr txBox="1"/>
          <p:nvPr/>
        </p:nvSpPr>
        <p:spPr>
          <a:xfrm flipH="1">
            <a:off x="3110641" y="116025"/>
            <a:ext cx="3052800" cy="4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classes</a:t>
            </a:r>
            <a:br>
              <a:rPr b="0" i="0" lang="en" sz="1400" u="none" cap="none" strike="noStrike">
                <a:solidFill>
                  <a:srgbClr val="000000"/>
                </a:solidFill>
                <a:latin typeface="Proxima Nova"/>
                <a:ea typeface="Proxima Nova"/>
                <a:cs typeface="Proxima Nova"/>
                <a:sym typeface="Proxima Nova"/>
              </a:rPr>
            </a:br>
            <a:br>
              <a:rPr b="0" i="0" lang="en" sz="500" u="none" cap="none" strike="noStrike">
                <a:solidFill>
                  <a:srgbClr val="000000"/>
                </a:solidFill>
                <a:latin typeface="Proxima Nova"/>
                <a:ea typeface="Proxima Nova"/>
                <a:cs typeface="Proxima Nova"/>
                <a:sym typeface="Proxima Nova"/>
              </a:rPr>
            </a:br>
            <a:r>
              <a:rPr b="0" i="0" lang="en" sz="1400" u="none" cap="none" strike="noStrike">
                <a:solidFill>
                  <a:srgbClr val="000000"/>
                </a:solidFill>
                <a:latin typeface="Proxima Nova"/>
                <a:ea typeface="Proxima Nova"/>
                <a:cs typeface="Proxima Nova"/>
                <a:sym typeface="Proxima Nova"/>
              </a:rPr>
              <a:t>object-oriented programming</a:t>
            </a:r>
            <a:endParaRPr b="0" i="0" sz="14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468" name="Google Shape;468;p52"/>
          <p:cNvSpPr txBox="1"/>
          <p:nvPr/>
        </p:nvSpPr>
        <p:spPr>
          <a:xfrm flipH="1">
            <a:off x="3573116" y="4636025"/>
            <a:ext cx="1817400" cy="4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Proxima Nova"/>
                <a:ea typeface="Proxima Nova"/>
                <a:cs typeface="Proxima Nova"/>
                <a:sym typeface="Proxima Nova"/>
              </a:rPr>
              <a:t>algorithmic analysis</a:t>
            </a:r>
            <a:endParaRPr b="0" i="1" sz="1400" u="none" cap="none" strike="noStrike">
              <a:solidFill>
                <a:srgbClr val="000000"/>
              </a:solidFill>
              <a:latin typeface="Proxima Nova"/>
              <a:ea typeface="Proxima Nova"/>
              <a:cs typeface="Proxima Nova"/>
              <a:sym typeface="Proxima Nova"/>
            </a:endParaRPr>
          </a:p>
        </p:txBody>
      </p:sp>
      <p:sp>
        <p:nvSpPr>
          <p:cNvPr id="469" name="Google Shape;469;p52"/>
          <p:cNvSpPr txBox="1"/>
          <p:nvPr/>
        </p:nvSpPr>
        <p:spPr>
          <a:xfrm flipH="1">
            <a:off x="1041479" y="4636025"/>
            <a:ext cx="1817400" cy="4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Proxima Nova"/>
                <a:ea typeface="Proxima Nova"/>
                <a:cs typeface="Proxima Nova"/>
                <a:sym typeface="Proxima Nova"/>
              </a:rPr>
              <a:t>testing</a:t>
            </a:r>
            <a:endParaRPr b="0" i="1" sz="1400" u="none" cap="none" strike="noStrike">
              <a:solidFill>
                <a:srgbClr val="000000"/>
              </a:solidFill>
              <a:latin typeface="Proxima Nova"/>
              <a:ea typeface="Proxima Nova"/>
              <a:cs typeface="Proxima Nova"/>
              <a:sym typeface="Proxima Nova"/>
            </a:endParaRPr>
          </a:p>
        </p:txBody>
      </p:sp>
      <p:sp>
        <p:nvSpPr>
          <p:cNvPr id="470" name="Google Shape;470;p52"/>
          <p:cNvSpPr txBox="1"/>
          <p:nvPr/>
        </p:nvSpPr>
        <p:spPr>
          <a:xfrm flipH="1">
            <a:off x="6104779" y="4636025"/>
            <a:ext cx="2210700" cy="4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Proxima Nova"/>
                <a:ea typeface="Proxima Nova"/>
                <a:cs typeface="Proxima Nova"/>
                <a:sym typeface="Proxima Nova"/>
              </a:rPr>
              <a:t>recursive problem solving</a:t>
            </a:r>
            <a:endParaRPr b="0" i="1" sz="1400" u="none" cap="none" strike="noStrike">
              <a:solidFill>
                <a:srgbClr val="000000"/>
              </a:solidFill>
              <a:latin typeface="Proxima Nova"/>
              <a:ea typeface="Proxima Nova"/>
              <a:cs typeface="Proxima Nova"/>
              <a:sym typeface="Proxima Nova"/>
            </a:endParaRPr>
          </a:p>
        </p:txBody>
      </p:sp>
      <p:cxnSp>
        <p:nvCxnSpPr>
          <p:cNvPr id="471" name="Google Shape;471;p52"/>
          <p:cNvCxnSpPr/>
          <p:nvPr/>
        </p:nvCxnSpPr>
        <p:spPr>
          <a:xfrm rot="10800000">
            <a:off x="538240" y="4546900"/>
            <a:ext cx="8197500" cy="0"/>
          </a:xfrm>
          <a:prstGeom prst="straightConnector1">
            <a:avLst/>
          </a:prstGeom>
          <a:noFill/>
          <a:ln cap="flat" cmpd="sng" w="9525">
            <a:solidFill>
              <a:schemeClr val="dk2"/>
            </a:solidFill>
            <a:prstDash val="solid"/>
            <a:round/>
            <a:headEnd len="sm" w="sm" type="none"/>
            <a:tailEnd len="sm" w="sm" type="none"/>
          </a:ln>
        </p:spPr>
      </p:cxnSp>
      <p:sp>
        <p:nvSpPr>
          <p:cNvPr id="472" name="Google Shape;472;p52"/>
          <p:cNvSpPr/>
          <p:nvPr/>
        </p:nvSpPr>
        <p:spPr>
          <a:xfrm flipH="1">
            <a:off x="5682940" y="1760650"/>
            <a:ext cx="3052800" cy="145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473" name="Google Shape;473;p52"/>
          <p:cNvSpPr/>
          <p:nvPr/>
        </p:nvSpPr>
        <p:spPr>
          <a:xfrm flipH="1">
            <a:off x="520316" y="1760650"/>
            <a:ext cx="3052800" cy="145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52"/>
          <p:cNvSpPr txBox="1"/>
          <p:nvPr/>
        </p:nvSpPr>
        <p:spPr>
          <a:xfrm flipH="1">
            <a:off x="783116" y="2248150"/>
            <a:ext cx="2527200" cy="4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abstract data structures</a:t>
            </a:r>
            <a:endParaRPr b="0" i="0" sz="14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(vectors, maps, etc.)</a:t>
            </a:r>
            <a:endParaRPr b="0" i="0" sz="1400" u="none" cap="none" strike="noStrike">
              <a:solidFill>
                <a:srgbClr val="000000"/>
              </a:solidFill>
              <a:latin typeface="Proxima Nova"/>
              <a:ea typeface="Proxima Nova"/>
              <a:cs typeface="Proxima Nova"/>
              <a:sym typeface="Proxima Nova"/>
            </a:endParaRPr>
          </a:p>
        </p:txBody>
      </p:sp>
      <p:sp>
        <p:nvSpPr>
          <p:cNvPr id="475" name="Google Shape;475;p52"/>
          <p:cNvSpPr txBox="1"/>
          <p:nvPr/>
        </p:nvSpPr>
        <p:spPr>
          <a:xfrm flipH="1">
            <a:off x="5891291" y="2248150"/>
            <a:ext cx="2480100" cy="48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arrays</a:t>
            </a:r>
            <a:br>
              <a:rPr b="0" i="0" lang="en" sz="1400" u="none" cap="none" strike="noStrike">
                <a:solidFill>
                  <a:srgbClr val="000000"/>
                </a:solidFill>
                <a:latin typeface="Proxima Nova"/>
                <a:ea typeface="Proxima Nova"/>
                <a:cs typeface="Proxima Nova"/>
                <a:sym typeface="Proxima Nova"/>
              </a:rPr>
            </a:br>
            <a:br>
              <a:rPr b="0" i="0" lang="en" sz="1400" u="none" cap="none" strike="noStrike">
                <a:solidFill>
                  <a:srgbClr val="000000"/>
                </a:solidFill>
                <a:latin typeface="Proxima Nova"/>
                <a:ea typeface="Proxima Nova"/>
                <a:cs typeface="Proxima Nova"/>
                <a:sym typeface="Proxima Nova"/>
              </a:rPr>
            </a:br>
            <a:r>
              <a:rPr b="0" i="0" lang="en" sz="1400" u="none" cap="none" strike="noStrike">
                <a:solidFill>
                  <a:srgbClr val="000000"/>
                </a:solidFill>
                <a:latin typeface="Proxima Nova"/>
                <a:ea typeface="Proxima Nova"/>
                <a:cs typeface="Proxima Nova"/>
                <a:sym typeface="Proxima Nova"/>
              </a:rPr>
              <a:t>dynamic memory management</a:t>
            </a:r>
            <a:br>
              <a:rPr b="0" i="0" lang="en" sz="1400" u="none" cap="none" strike="noStrike">
                <a:solidFill>
                  <a:srgbClr val="000000"/>
                </a:solidFill>
                <a:latin typeface="Proxima Nova"/>
                <a:ea typeface="Proxima Nova"/>
                <a:cs typeface="Proxima Nova"/>
                <a:sym typeface="Proxima Nova"/>
              </a:rPr>
            </a:br>
            <a:br>
              <a:rPr b="0" i="0" lang="en" sz="1400" u="none" cap="none" strike="noStrike">
                <a:solidFill>
                  <a:srgbClr val="000000"/>
                </a:solidFill>
                <a:latin typeface="Proxima Nova"/>
                <a:ea typeface="Proxima Nova"/>
                <a:cs typeface="Proxima Nova"/>
                <a:sym typeface="Proxima Nova"/>
              </a:rPr>
            </a:br>
            <a:r>
              <a:rPr b="0" i="0" lang="en" sz="1400" u="none" cap="none" strike="noStrike">
                <a:solidFill>
                  <a:srgbClr val="000000"/>
                </a:solidFill>
                <a:latin typeface="Proxima Nova"/>
                <a:ea typeface="Proxima Nova"/>
                <a:cs typeface="Proxima Nova"/>
                <a:sym typeface="Proxima Nova"/>
              </a:rPr>
              <a:t>linked data structures</a:t>
            </a:r>
            <a:endParaRPr b="0" i="0" sz="1400" u="none" cap="none" strike="noStrike">
              <a:solidFill>
                <a:srgbClr val="000000"/>
              </a:solidFill>
              <a:latin typeface="Proxima Nova"/>
              <a:ea typeface="Proxima Nova"/>
              <a:cs typeface="Proxima Nova"/>
              <a:sym typeface="Proxima Nova"/>
            </a:endParaRPr>
          </a:p>
        </p:txBody>
      </p:sp>
      <p:sp>
        <p:nvSpPr>
          <p:cNvPr id="476" name="Google Shape;476;p52"/>
          <p:cNvSpPr txBox="1"/>
          <p:nvPr/>
        </p:nvSpPr>
        <p:spPr>
          <a:xfrm flipH="1">
            <a:off x="632891" y="3526675"/>
            <a:ext cx="3291600" cy="40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Caveat"/>
                <a:ea typeface="Caveat"/>
                <a:cs typeface="Caveat"/>
                <a:sym typeface="Caveat"/>
              </a:rPr>
              <a:t>How to use abstractions created by others (Stanford C++ libraries)</a:t>
            </a:r>
            <a:endParaRPr b="1" i="0" sz="2000" u="none" cap="none" strike="noStrike">
              <a:solidFill>
                <a:srgbClr val="000000"/>
              </a:solidFill>
              <a:latin typeface="Caveat"/>
              <a:ea typeface="Caveat"/>
              <a:cs typeface="Caveat"/>
              <a:sym typeface="Caveat"/>
            </a:endParaRPr>
          </a:p>
        </p:txBody>
      </p:sp>
      <p:pic>
        <p:nvPicPr>
          <p:cNvPr id="477" name="Google Shape;477;p52"/>
          <p:cNvPicPr preferRelativeResize="0"/>
          <p:nvPr/>
        </p:nvPicPr>
        <p:blipFill rotWithShape="1">
          <a:blip r:embed="rId3">
            <a:alphaModFix/>
          </a:blip>
          <a:srcRect b="15718" l="0" r="0" t="0"/>
          <a:stretch/>
        </p:blipFill>
        <p:spPr>
          <a:xfrm flipH="1" rot="2700048">
            <a:off x="2656422" y="2942420"/>
            <a:ext cx="894360" cy="71456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cxnSp>
        <p:nvCxnSpPr>
          <p:cNvPr id="482" name="Google Shape;482;p53"/>
          <p:cNvCxnSpPr/>
          <p:nvPr/>
        </p:nvCxnSpPr>
        <p:spPr>
          <a:xfrm>
            <a:off x="4637041" y="823525"/>
            <a:ext cx="0" cy="3587700"/>
          </a:xfrm>
          <a:prstGeom prst="straightConnector1">
            <a:avLst/>
          </a:prstGeom>
          <a:noFill/>
          <a:ln cap="flat" cmpd="sng" w="9525">
            <a:solidFill>
              <a:schemeClr val="dk2"/>
            </a:solidFill>
            <a:prstDash val="solid"/>
            <a:round/>
            <a:headEnd len="sm" w="sm" type="none"/>
            <a:tailEnd len="sm" w="sm" type="none"/>
          </a:ln>
        </p:spPr>
      </p:cxnSp>
      <p:sp>
        <p:nvSpPr>
          <p:cNvPr id="483" name="Google Shape;483;p53"/>
          <p:cNvSpPr txBox="1"/>
          <p:nvPr/>
        </p:nvSpPr>
        <p:spPr>
          <a:xfrm flipH="1">
            <a:off x="3110641" y="116025"/>
            <a:ext cx="3052800" cy="4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classes</a:t>
            </a:r>
            <a:br>
              <a:rPr b="0" i="0" lang="en" sz="1400" u="none" cap="none" strike="noStrike">
                <a:solidFill>
                  <a:srgbClr val="000000"/>
                </a:solidFill>
                <a:latin typeface="Proxima Nova"/>
                <a:ea typeface="Proxima Nova"/>
                <a:cs typeface="Proxima Nova"/>
                <a:sym typeface="Proxima Nova"/>
              </a:rPr>
            </a:br>
            <a:br>
              <a:rPr b="0" i="0" lang="en" sz="500" u="none" cap="none" strike="noStrike">
                <a:solidFill>
                  <a:srgbClr val="000000"/>
                </a:solidFill>
                <a:latin typeface="Proxima Nova"/>
                <a:ea typeface="Proxima Nova"/>
                <a:cs typeface="Proxima Nova"/>
                <a:sym typeface="Proxima Nova"/>
              </a:rPr>
            </a:br>
            <a:r>
              <a:rPr b="0" i="0" lang="en" sz="1400" u="none" cap="none" strike="noStrike">
                <a:solidFill>
                  <a:srgbClr val="000000"/>
                </a:solidFill>
                <a:latin typeface="Proxima Nova"/>
                <a:ea typeface="Proxima Nova"/>
                <a:cs typeface="Proxima Nova"/>
                <a:sym typeface="Proxima Nova"/>
              </a:rPr>
              <a:t>object-oriented programming</a:t>
            </a:r>
            <a:endParaRPr b="0" i="0" sz="14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484" name="Google Shape;484;p53"/>
          <p:cNvSpPr txBox="1"/>
          <p:nvPr/>
        </p:nvSpPr>
        <p:spPr>
          <a:xfrm flipH="1">
            <a:off x="3573116" y="4636025"/>
            <a:ext cx="1817400" cy="4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Proxima Nova"/>
                <a:ea typeface="Proxima Nova"/>
                <a:cs typeface="Proxima Nova"/>
                <a:sym typeface="Proxima Nova"/>
              </a:rPr>
              <a:t>algorithmic analysis</a:t>
            </a:r>
            <a:endParaRPr b="0" i="1" sz="1400" u="none" cap="none" strike="noStrike">
              <a:solidFill>
                <a:srgbClr val="000000"/>
              </a:solidFill>
              <a:latin typeface="Proxima Nova"/>
              <a:ea typeface="Proxima Nova"/>
              <a:cs typeface="Proxima Nova"/>
              <a:sym typeface="Proxima Nova"/>
            </a:endParaRPr>
          </a:p>
        </p:txBody>
      </p:sp>
      <p:sp>
        <p:nvSpPr>
          <p:cNvPr id="485" name="Google Shape;485;p53"/>
          <p:cNvSpPr txBox="1"/>
          <p:nvPr/>
        </p:nvSpPr>
        <p:spPr>
          <a:xfrm flipH="1">
            <a:off x="1041479" y="4636025"/>
            <a:ext cx="1817400" cy="4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Proxima Nova"/>
                <a:ea typeface="Proxima Nova"/>
                <a:cs typeface="Proxima Nova"/>
                <a:sym typeface="Proxima Nova"/>
              </a:rPr>
              <a:t>testing</a:t>
            </a:r>
            <a:endParaRPr b="0" i="1" sz="1400" u="none" cap="none" strike="noStrike">
              <a:solidFill>
                <a:srgbClr val="000000"/>
              </a:solidFill>
              <a:latin typeface="Proxima Nova"/>
              <a:ea typeface="Proxima Nova"/>
              <a:cs typeface="Proxima Nova"/>
              <a:sym typeface="Proxima Nova"/>
            </a:endParaRPr>
          </a:p>
        </p:txBody>
      </p:sp>
      <p:sp>
        <p:nvSpPr>
          <p:cNvPr id="486" name="Google Shape;486;p53"/>
          <p:cNvSpPr txBox="1"/>
          <p:nvPr/>
        </p:nvSpPr>
        <p:spPr>
          <a:xfrm flipH="1">
            <a:off x="6104779" y="4636025"/>
            <a:ext cx="2210700" cy="4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Proxima Nova"/>
                <a:ea typeface="Proxima Nova"/>
                <a:cs typeface="Proxima Nova"/>
                <a:sym typeface="Proxima Nova"/>
              </a:rPr>
              <a:t>recursive problem solving</a:t>
            </a:r>
            <a:endParaRPr b="0" i="1" sz="1400" u="none" cap="none" strike="noStrike">
              <a:solidFill>
                <a:srgbClr val="000000"/>
              </a:solidFill>
              <a:latin typeface="Proxima Nova"/>
              <a:ea typeface="Proxima Nova"/>
              <a:cs typeface="Proxima Nova"/>
              <a:sym typeface="Proxima Nova"/>
            </a:endParaRPr>
          </a:p>
        </p:txBody>
      </p:sp>
      <p:cxnSp>
        <p:nvCxnSpPr>
          <p:cNvPr id="487" name="Google Shape;487;p53"/>
          <p:cNvCxnSpPr/>
          <p:nvPr/>
        </p:nvCxnSpPr>
        <p:spPr>
          <a:xfrm rot="10800000">
            <a:off x="538240" y="4546900"/>
            <a:ext cx="8197500" cy="0"/>
          </a:xfrm>
          <a:prstGeom prst="straightConnector1">
            <a:avLst/>
          </a:prstGeom>
          <a:noFill/>
          <a:ln cap="flat" cmpd="sng" w="9525">
            <a:solidFill>
              <a:schemeClr val="dk2"/>
            </a:solidFill>
            <a:prstDash val="solid"/>
            <a:round/>
            <a:headEnd len="sm" w="sm" type="none"/>
            <a:tailEnd len="sm" w="sm" type="none"/>
          </a:ln>
        </p:spPr>
      </p:cxnSp>
      <p:sp>
        <p:nvSpPr>
          <p:cNvPr id="488" name="Google Shape;488;p53"/>
          <p:cNvSpPr/>
          <p:nvPr/>
        </p:nvSpPr>
        <p:spPr>
          <a:xfrm flipH="1">
            <a:off x="5682940" y="1760650"/>
            <a:ext cx="3052800" cy="145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489" name="Google Shape;489;p53"/>
          <p:cNvSpPr/>
          <p:nvPr/>
        </p:nvSpPr>
        <p:spPr>
          <a:xfrm flipH="1">
            <a:off x="520316" y="1760650"/>
            <a:ext cx="3052800" cy="145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53"/>
          <p:cNvSpPr txBox="1"/>
          <p:nvPr/>
        </p:nvSpPr>
        <p:spPr>
          <a:xfrm flipH="1">
            <a:off x="783116" y="2248150"/>
            <a:ext cx="2527200" cy="4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abstract data structures</a:t>
            </a:r>
            <a:endParaRPr b="0" i="0" sz="14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(vectors, maps, etc.)</a:t>
            </a:r>
            <a:endParaRPr b="0" i="0" sz="1400" u="none" cap="none" strike="noStrike">
              <a:solidFill>
                <a:srgbClr val="000000"/>
              </a:solidFill>
              <a:latin typeface="Proxima Nova"/>
              <a:ea typeface="Proxima Nova"/>
              <a:cs typeface="Proxima Nova"/>
              <a:sym typeface="Proxima Nova"/>
            </a:endParaRPr>
          </a:p>
        </p:txBody>
      </p:sp>
      <p:sp>
        <p:nvSpPr>
          <p:cNvPr id="491" name="Google Shape;491;p53"/>
          <p:cNvSpPr txBox="1"/>
          <p:nvPr/>
        </p:nvSpPr>
        <p:spPr>
          <a:xfrm flipH="1">
            <a:off x="5891291" y="2248150"/>
            <a:ext cx="2480100" cy="48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arrays</a:t>
            </a:r>
            <a:br>
              <a:rPr b="0" i="0" lang="en" sz="1400" u="none" cap="none" strike="noStrike">
                <a:solidFill>
                  <a:srgbClr val="000000"/>
                </a:solidFill>
                <a:latin typeface="Proxima Nova"/>
                <a:ea typeface="Proxima Nova"/>
                <a:cs typeface="Proxima Nova"/>
                <a:sym typeface="Proxima Nova"/>
              </a:rPr>
            </a:br>
            <a:br>
              <a:rPr b="0" i="0" lang="en" sz="1400" u="none" cap="none" strike="noStrike">
                <a:solidFill>
                  <a:srgbClr val="000000"/>
                </a:solidFill>
                <a:latin typeface="Proxima Nova"/>
                <a:ea typeface="Proxima Nova"/>
                <a:cs typeface="Proxima Nova"/>
                <a:sym typeface="Proxima Nova"/>
              </a:rPr>
            </a:br>
            <a:r>
              <a:rPr b="0" i="0" lang="en" sz="1400" u="none" cap="none" strike="noStrike">
                <a:solidFill>
                  <a:srgbClr val="000000"/>
                </a:solidFill>
                <a:latin typeface="Proxima Nova"/>
                <a:ea typeface="Proxima Nova"/>
                <a:cs typeface="Proxima Nova"/>
                <a:sym typeface="Proxima Nova"/>
              </a:rPr>
              <a:t>dynamic memory management</a:t>
            </a:r>
            <a:br>
              <a:rPr b="0" i="0" lang="en" sz="1400" u="none" cap="none" strike="noStrike">
                <a:solidFill>
                  <a:srgbClr val="000000"/>
                </a:solidFill>
                <a:latin typeface="Proxima Nova"/>
                <a:ea typeface="Proxima Nova"/>
                <a:cs typeface="Proxima Nova"/>
                <a:sym typeface="Proxima Nova"/>
              </a:rPr>
            </a:br>
            <a:br>
              <a:rPr b="0" i="0" lang="en" sz="1400" u="none" cap="none" strike="noStrike">
                <a:solidFill>
                  <a:srgbClr val="000000"/>
                </a:solidFill>
                <a:latin typeface="Proxima Nova"/>
                <a:ea typeface="Proxima Nova"/>
                <a:cs typeface="Proxima Nova"/>
                <a:sym typeface="Proxima Nova"/>
              </a:rPr>
            </a:br>
            <a:r>
              <a:rPr b="0" i="0" lang="en" sz="1400" u="none" cap="none" strike="noStrike">
                <a:solidFill>
                  <a:srgbClr val="000000"/>
                </a:solidFill>
                <a:latin typeface="Proxima Nova"/>
                <a:ea typeface="Proxima Nova"/>
                <a:cs typeface="Proxima Nova"/>
                <a:sym typeface="Proxima Nova"/>
              </a:rPr>
              <a:t>linked data structures</a:t>
            </a:r>
            <a:endParaRPr b="0" i="0" sz="1400" u="none" cap="none" strike="noStrike">
              <a:solidFill>
                <a:srgbClr val="000000"/>
              </a:solidFill>
              <a:latin typeface="Proxima Nova"/>
              <a:ea typeface="Proxima Nova"/>
              <a:cs typeface="Proxima Nova"/>
              <a:sym typeface="Proxima Nova"/>
            </a:endParaRPr>
          </a:p>
        </p:txBody>
      </p:sp>
      <p:sp>
        <p:nvSpPr>
          <p:cNvPr id="492" name="Google Shape;492;p53"/>
          <p:cNvSpPr txBox="1"/>
          <p:nvPr/>
        </p:nvSpPr>
        <p:spPr>
          <a:xfrm flipH="1">
            <a:off x="851666" y="817100"/>
            <a:ext cx="2816100" cy="40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Caveat"/>
                <a:ea typeface="Caveat"/>
                <a:cs typeface="Caveat"/>
                <a:sym typeface="Caveat"/>
              </a:rPr>
              <a:t>How to write abstractions for others to use</a:t>
            </a:r>
            <a:endParaRPr b="1" i="0" sz="2000" u="none" cap="none" strike="noStrike">
              <a:solidFill>
                <a:srgbClr val="000000"/>
              </a:solidFill>
              <a:latin typeface="Caveat"/>
              <a:ea typeface="Caveat"/>
              <a:cs typeface="Caveat"/>
              <a:sym typeface="Caveat"/>
            </a:endParaRPr>
          </a:p>
        </p:txBody>
      </p:sp>
      <p:pic>
        <p:nvPicPr>
          <p:cNvPr id="493" name="Google Shape;493;p53"/>
          <p:cNvPicPr preferRelativeResize="0"/>
          <p:nvPr/>
        </p:nvPicPr>
        <p:blipFill rotWithShape="1">
          <a:blip r:embed="rId3">
            <a:alphaModFix/>
          </a:blip>
          <a:srcRect b="15718" l="0" r="0" t="0"/>
          <a:stretch/>
        </p:blipFill>
        <p:spPr>
          <a:xfrm rot="-47">
            <a:off x="2629573" y="331120"/>
            <a:ext cx="894359" cy="71456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cxnSp>
        <p:nvCxnSpPr>
          <p:cNvPr id="498" name="Google Shape;498;p54"/>
          <p:cNvCxnSpPr/>
          <p:nvPr/>
        </p:nvCxnSpPr>
        <p:spPr>
          <a:xfrm>
            <a:off x="4631747" y="823525"/>
            <a:ext cx="0" cy="3587700"/>
          </a:xfrm>
          <a:prstGeom prst="straightConnector1">
            <a:avLst/>
          </a:prstGeom>
          <a:noFill/>
          <a:ln cap="flat" cmpd="sng" w="9525">
            <a:solidFill>
              <a:schemeClr val="dk2"/>
            </a:solidFill>
            <a:prstDash val="solid"/>
            <a:round/>
            <a:headEnd len="sm" w="sm" type="none"/>
            <a:tailEnd len="sm" w="sm" type="none"/>
          </a:ln>
        </p:spPr>
      </p:cxnSp>
      <p:sp>
        <p:nvSpPr>
          <p:cNvPr id="499" name="Google Shape;499;p54"/>
          <p:cNvSpPr txBox="1"/>
          <p:nvPr/>
        </p:nvSpPr>
        <p:spPr>
          <a:xfrm flipH="1">
            <a:off x="3105347" y="116025"/>
            <a:ext cx="3052800" cy="4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classes</a:t>
            </a:r>
            <a:br>
              <a:rPr b="0" i="0" lang="en" sz="1400" u="none" cap="none" strike="noStrike">
                <a:solidFill>
                  <a:srgbClr val="000000"/>
                </a:solidFill>
                <a:latin typeface="Proxima Nova"/>
                <a:ea typeface="Proxima Nova"/>
                <a:cs typeface="Proxima Nova"/>
                <a:sym typeface="Proxima Nova"/>
              </a:rPr>
            </a:br>
            <a:br>
              <a:rPr b="0" i="0" lang="en" sz="500" u="none" cap="none" strike="noStrike">
                <a:solidFill>
                  <a:srgbClr val="000000"/>
                </a:solidFill>
                <a:latin typeface="Proxima Nova"/>
                <a:ea typeface="Proxima Nova"/>
                <a:cs typeface="Proxima Nova"/>
                <a:sym typeface="Proxima Nova"/>
              </a:rPr>
            </a:br>
            <a:r>
              <a:rPr b="0" i="0" lang="en" sz="1400" u="none" cap="none" strike="noStrike">
                <a:solidFill>
                  <a:srgbClr val="000000"/>
                </a:solidFill>
                <a:latin typeface="Proxima Nova"/>
                <a:ea typeface="Proxima Nova"/>
                <a:cs typeface="Proxima Nova"/>
                <a:sym typeface="Proxima Nova"/>
              </a:rPr>
              <a:t>object-oriented programming</a:t>
            </a:r>
            <a:endParaRPr b="0" i="0" sz="14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500" name="Google Shape;500;p54"/>
          <p:cNvSpPr txBox="1"/>
          <p:nvPr/>
        </p:nvSpPr>
        <p:spPr>
          <a:xfrm flipH="1">
            <a:off x="3567823" y="4636025"/>
            <a:ext cx="1817400" cy="4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Proxima Nova"/>
                <a:ea typeface="Proxima Nova"/>
                <a:cs typeface="Proxima Nova"/>
                <a:sym typeface="Proxima Nova"/>
              </a:rPr>
              <a:t>algorithmic analysis</a:t>
            </a:r>
            <a:endParaRPr b="0" i="1" sz="1400" u="none" cap="none" strike="noStrike">
              <a:solidFill>
                <a:srgbClr val="000000"/>
              </a:solidFill>
              <a:latin typeface="Proxima Nova"/>
              <a:ea typeface="Proxima Nova"/>
              <a:cs typeface="Proxima Nova"/>
              <a:sym typeface="Proxima Nova"/>
            </a:endParaRPr>
          </a:p>
        </p:txBody>
      </p:sp>
      <p:sp>
        <p:nvSpPr>
          <p:cNvPr id="501" name="Google Shape;501;p54"/>
          <p:cNvSpPr txBox="1"/>
          <p:nvPr/>
        </p:nvSpPr>
        <p:spPr>
          <a:xfrm flipH="1">
            <a:off x="1036186" y="4636025"/>
            <a:ext cx="1817400" cy="4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Proxima Nova"/>
                <a:ea typeface="Proxima Nova"/>
                <a:cs typeface="Proxima Nova"/>
                <a:sym typeface="Proxima Nova"/>
              </a:rPr>
              <a:t>testing</a:t>
            </a:r>
            <a:endParaRPr b="0" i="1" sz="1400" u="none" cap="none" strike="noStrike">
              <a:solidFill>
                <a:srgbClr val="000000"/>
              </a:solidFill>
              <a:latin typeface="Proxima Nova"/>
              <a:ea typeface="Proxima Nova"/>
              <a:cs typeface="Proxima Nova"/>
              <a:sym typeface="Proxima Nova"/>
            </a:endParaRPr>
          </a:p>
        </p:txBody>
      </p:sp>
      <p:sp>
        <p:nvSpPr>
          <p:cNvPr id="502" name="Google Shape;502;p54"/>
          <p:cNvSpPr txBox="1"/>
          <p:nvPr/>
        </p:nvSpPr>
        <p:spPr>
          <a:xfrm flipH="1">
            <a:off x="6099486" y="4636025"/>
            <a:ext cx="2210700" cy="4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Proxima Nova"/>
                <a:ea typeface="Proxima Nova"/>
                <a:cs typeface="Proxima Nova"/>
                <a:sym typeface="Proxima Nova"/>
              </a:rPr>
              <a:t>recursive problem solving</a:t>
            </a:r>
            <a:endParaRPr b="0" i="1" sz="1400" u="none" cap="none" strike="noStrike">
              <a:solidFill>
                <a:srgbClr val="000000"/>
              </a:solidFill>
              <a:latin typeface="Proxima Nova"/>
              <a:ea typeface="Proxima Nova"/>
              <a:cs typeface="Proxima Nova"/>
              <a:sym typeface="Proxima Nova"/>
            </a:endParaRPr>
          </a:p>
        </p:txBody>
      </p:sp>
      <p:cxnSp>
        <p:nvCxnSpPr>
          <p:cNvPr id="503" name="Google Shape;503;p54"/>
          <p:cNvCxnSpPr/>
          <p:nvPr/>
        </p:nvCxnSpPr>
        <p:spPr>
          <a:xfrm rot="10800000">
            <a:off x="532947" y="4546900"/>
            <a:ext cx="8197500" cy="0"/>
          </a:xfrm>
          <a:prstGeom prst="straightConnector1">
            <a:avLst/>
          </a:prstGeom>
          <a:noFill/>
          <a:ln cap="flat" cmpd="sng" w="9525">
            <a:solidFill>
              <a:schemeClr val="dk2"/>
            </a:solidFill>
            <a:prstDash val="solid"/>
            <a:round/>
            <a:headEnd len="sm" w="sm" type="none"/>
            <a:tailEnd len="sm" w="sm" type="none"/>
          </a:ln>
        </p:spPr>
      </p:cxnSp>
      <p:sp>
        <p:nvSpPr>
          <p:cNvPr id="504" name="Google Shape;504;p54"/>
          <p:cNvSpPr/>
          <p:nvPr/>
        </p:nvSpPr>
        <p:spPr>
          <a:xfrm flipH="1">
            <a:off x="5677647" y="1760650"/>
            <a:ext cx="3052800" cy="145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505" name="Google Shape;505;p54"/>
          <p:cNvSpPr/>
          <p:nvPr/>
        </p:nvSpPr>
        <p:spPr>
          <a:xfrm flipH="1">
            <a:off x="515022" y="1760650"/>
            <a:ext cx="3052800" cy="145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54"/>
          <p:cNvSpPr txBox="1"/>
          <p:nvPr/>
        </p:nvSpPr>
        <p:spPr>
          <a:xfrm flipH="1">
            <a:off x="777822" y="2248150"/>
            <a:ext cx="2527200" cy="4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abstract data structures</a:t>
            </a:r>
            <a:endParaRPr b="0" i="0" sz="14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(vectors, maps, etc.)</a:t>
            </a:r>
            <a:endParaRPr b="0" i="0" sz="1400" u="none" cap="none" strike="noStrike">
              <a:solidFill>
                <a:srgbClr val="000000"/>
              </a:solidFill>
              <a:latin typeface="Proxima Nova"/>
              <a:ea typeface="Proxima Nova"/>
              <a:cs typeface="Proxima Nova"/>
              <a:sym typeface="Proxima Nova"/>
            </a:endParaRPr>
          </a:p>
        </p:txBody>
      </p:sp>
      <p:sp>
        <p:nvSpPr>
          <p:cNvPr id="507" name="Google Shape;507;p54"/>
          <p:cNvSpPr txBox="1"/>
          <p:nvPr/>
        </p:nvSpPr>
        <p:spPr>
          <a:xfrm flipH="1">
            <a:off x="5885997" y="2248150"/>
            <a:ext cx="2480100" cy="48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arrays</a:t>
            </a:r>
            <a:br>
              <a:rPr b="0" i="0" lang="en" sz="1400" u="none" cap="none" strike="noStrike">
                <a:solidFill>
                  <a:srgbClr val="000000"/>
                </a:solidFill>
                <a:latin typeface="Proxima Nova"/>
                <a:ea typeface="Proxima Nova"/>
                <a:cs typeface="Proxima Nova"/>
                <a:sym typeface="Proxima Nova"/>
              </a:rPr>
            </a:br>
            <a:br>
              <a:rPr b="0" i="0" lang="en" sz="1400" u="none" cap="none" strike="noStrike">
                <a:solidFill>
                  <a:srgbClr val="000000"/>
                </a:solidFill>
                <a:latin typeface="Proxima Nova"/>
                <a:ea typeface="Proxima Nova"/>
                <a:cs typeface="Proxima Nova"/>
                <a:sym typeface="Proxima Nova"/>
              </a:rPr>
            </a:br>
            <a:r>
              <a:rPr b="0" i="0" lang="en" sz="1400" u="none" cap="none" strike="noStrike">
                <a:solidFill>
                  <a:srgbClr val="000000"/>
                </a:solidFill>
                <a:latin typeface="Proxima Nova"/>
                <a:ea typeface="Proxima Nova"/>
                <a:cs typeface="Proxima Nova"/>
                <a:sym typeface="Proxima Nova"/>
              </a:rPr>
              <a:t>dynamic memory management</a:t>
            </a:r>
            <a:br>
              <a:rPr b="0" i="0" lang="en" sz="1400" u="none" cap="none" strike="noStrike">
                <a:solidFill>
                  <a:srgbClr val="000000"/>
                </a:solidFill>
                <a:latin typeface="Proxima Nova"/>
                <a:ea typeface="Proxima Nova"/>
                <a:cs typeface="Proxima Nova"/>
                <a:sym typeface="Proxima Nova"/>
              </a:rPr>
            </a:br>
            <a:br>
              <a:rPr b="0" i="0" lang="en" sz="1400" u="none" cap="none" strike="noStrike">
                <a:solidFill>
                  <a:srgbClr val="000000"/>
                </a:solidFill>
                <a:latin typeface="Proxima Nova"/>
                <a:ea typeface="Proxima Nova"/>
                <a:cs typeface="Proxima Nova"/>
                <a:sym typeface="Proxima Nova"/>
              </a:rPr>
            </a:br>
            <a:r>
              <a:rPr b="0" i="0" lang="en" sz="1400" u="none" cap="none" strike="noStrike">
                <a:solidFill>
                  <a:srgbClr val="000000"/>
                </a:solidFill>
                <a:latin typeface="Proxima Nova"/>
                <a:ea typeface="Proxima Nova"/>
                <a:cs typeface="Proxima Nova"/>
                <a:sym typeface="Proxima Nova"/>
              </a:rPr>
              <a:t>linked data structures</a:t>
            </a:r>
            <a:endParaRPr b="0" i="0" sz="1400" u="none" cap="none" strike="noStrike">
              <a:solidFill>
                <a:srgbClr val="000000"/>
              </a:solidFill>
              <a:latin typeface="Proxima Nova"/>
              <a:ea typeface="Proxima Nova"/>
              <a:cs typeface="Proxima Nova"/>
              <a:sym typeface="Proxima Nova"/>
            </a:endParaRPr>
          </a:p>
        </p:txBody>
      </p:sp>
      <p:sp>
        <p:nvSpPr>
          <p:cNvPr id="508" name="Google Shape;508;p54"/>
          <p:cNvSpPr txBox="1"/>
          <p:nvPr/>
        </p:nvSpPr>
        <p:spPr>
          <a:xfrm flipH="1">
            <a:off x="5450697" y="3755275"/>
            <a:ext cx="3663600" cy="40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Caveat"/>
                <a:ea typeface="Caveat"/>
                <a:cs typeface="Caveat"/>
                <a:sym typeface="Caveat"/>
              </a:rPr>
              <a:t>How lower-level abstractions are used to implement higher-level abstractions</a:t>
            </a:r>
            <a:endParaRPr b="1" i="0" sz="2000" u="none" cap="none" strike="noStrike">
              <a:solidFill>
                <a:srgbClr val="000000"/>
              </a:solidFill>
              <a:latin typeface="Caveat"/>
              <a:ea typeface="Caveat"/>
              <a:cs typeface="Caveat"/>
              <a:sym typeface="Caveat"/>
            </a:endParaRPr>
          </a:p>
        </p:txBody>
      </p:sp>
      <p:pic>
        <p:nvPicPr>
          <p:cNvPr id="509" name="Google Shape;509;p54"/>
          <p:cNvPicPr preferRelativeResize="0"/>
          <p:nvPr/>
        </p:nvPicPr>
        <p:blipFill rotWithShape="1">
          <a:blip r:embed="rId3">
            <a:alphaModFix/>
          </a:blip>
          <a:srcRect b="15718" l="0" r="0" t="0"/>
          <a:stretch/>
        </p:blipFill>
        <p:spPr>
          <a:xfrm flipH="1" rot="2074101">
            <a:off x="7919187" y="3069107"/>
            <a:ext cx="894359" cy="71456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55"/>
          <p:cNvSpPr/>
          <p:nvPr/>
        </p:nvSpPr>
        <p:spPr>
          <a:xfrm flipH="1">
            <a:off x="508469" y="1760650"/>
            <a:ext cx="3052800" cy="145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15" name="Google Shape;515;p55"/>
          <p:cNvCxnSpPr/>
          <p:nvPr/>
        </p:nvCxnSpPr>
        <p:spPr>
          <a:xfrm>
            <a:off x="4625194" y="823525"/>
            <a:ext cx="0" cy="3587700"/>
          </a:xfrm>
          <a:prstGeom prst="straightConnector1">
            <a:avLst/>
          </a:prstGeom>
          <a:noFill/>
          <a:ln cap="flat" cmpd="sng" w="9525">
            <a:solidFill>
              <a:schemeClr val="dk2"/>
            </a:solidFill>
            <a:prstDash val="solid"/>
            <a:round/>
            <a:headEnd len="sm" w="sm" type="none"/>
            <a:tailEnd len="sm" w="sm" type="none"/>
          </a:ln>
        </p:spPr>
      </p:cxnSp>
      <p:sp>
        <p:nvSpPr>
          <p:cNvPr id="516" name="Google Shape;516;p55"/>
          <p:cNvSpPr txBox="1"/>
          <p:nvPr/>
        </p:nvSpPr>
        <p:spPr>
          <a:xfrm flipH="1">
            <a:off x="771269" y="2248150"/>
            <a:ext cx="2527200" cy="4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abstract data structures</a:t>
            </a:r>
            <a:endParaRPr b="0" i="0" sz="14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(vectors, maps, etc.)</a:t>
            </a:r>
            <a:endParaRPr b="0" i="0" sz="1400" u="none" cap="none" strike="noStrike">
              <a:solidFill>
                <a:srgbClr val="000000"/>
              </a:solidFill>
              <a:latin typeface="Proxima Nova"/>
              <a:ea typeface="Proxima Nova"/>
              <a:cs typeface="Proxima Nova"/>
              <a:sym typeface="Proxima Nova"/>
            </a:endParaRPr>
          </a:p>
        </p:txBody>
      </p:sp>
      <p:sp>
        <p:nvSpPr>
          <p:cNvPr id="517" name="Google Shape;517;p55"/>
          <p:cNvSpPr txBox="1"/>
          <p:nvPr/>
        </p:nvSpPr>
        <p:spPr>
          <a:xfrm flipH="1">
            <a:off x="3098794" y="116025"/>
            <a:ext cx="3052800" cy="4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classes</a:t>
            </a:r>
            <a:br>
              <a:rPr b="0" i="0" lang="en" sz="1400" u="none" cap="none" strike="noStrike">
                <a:solidFill>
                  <a:srgbClr val="000000"/>
                </a:solidFill>
                <a:latin typeface="Proxima Nova"/>
                <a:ea typeface="Proxima Nova"/>
                <a:cs typeface="Proxima Nova"/>
                <a:sym typeface="Proxima Nova"/>
              </a:rPr>
            </a:br>
            <a:br>
              <a:rPr b="0" i="0" lang="en" sz="500" u="none" cap="none" strike="noStrike">
                <a:solidFill>
                  <a:srgbClr val="000000"/>
                </a:solidFill>
                <a:latin typeface="Proxima Nova"/>
                <a:ea typeface="Proxima Nova"/>
                <a:cs typeface="Proxima Nova"/>
                <a:sym typeface="Proxima Nova"/>
              </a:rPr>
            </a:br>
            <a:r>
              <a:rPr b="0" i="0" lang="en" sz="1400" u="none" cap="none" strike="noStrike">
                <a:solidFill>
                  <a:srgbClr val="000000"/>
                </a:solidFill>
                <a:latin typeface="Proxima Nova"/>
                <a:ea typeface="Proxima Nova"/>
                <a:cs typeface="Proxima Nova"/>
                <a:sym typeface="Proxima Nova"/>
              </a:rPr>
              <a:t>object-oriented programming</a:t>
            </a:r>
            <a:endParaRPr b="0" i="0" sz="14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518" name="Google Shape;518;p55"/>
          <p:cNvSpPr txBox="1"/>
          <p:nvPr/>
        </p:nvSpPr>
        <p:spPr>
          <a:xfrm flipH="1">
            <a:off x="5879444" y="2248150"/>
            <a:ext cx="2480100" cy="48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arrays</a:t>
            </a:r>
            <a:br>
              <a:rPr b="0" i="0" lang="en" sz="1400" u="none" cap="none" strike="noStrike">
                <a:solidFill>
                  <a:srgbClr val="000000"/>
                </a:solidFill>
                <a:latin typeface="Proxima Nova"/>
                <a:ea typeface="Proxima Nova"/>
                <a:cs typeface="Proxima Nova"/>
                <a:sym typeface="Proxima Nova"/>
              </a:rPr>
            </a:br>
            <a:br>
              <a:rPr b="0" i="0" lang="en" sz="1400" u="none" cap="none" strike="noStrike">
                <a:solidFill>
                  <a:srgbClr val="000000"/>
                </a:solidFill>
                <a:latin typeface="Proxima Nova"/>
                <a:ea typeface="Proxima Nova"/>
                <a:cs typeface="Proxima Nova"/>
                <a:sym typeface="Proxima Nova"/>
              </a:rPr>
            </a:br>
            <a:r>
              <a:rPr b="0" i="0" lang="en" sz="1400" u="none" cap="none" strike="noStrike">
                <a:solidFill>
                  <a:srgbClr val="000000"/>
                </a:solidFill>
                <a:latin typeface="Proxima Nova"/>
                <a:ea typeface="Proxima Nova"/>
                <a:cs typeface="Proxima Nova"/>
                <a:sym typeface="Proxima Nova"/>
              </a:rPr>
              <a:t>dynamic memory management</a:t>
            </a:r>
            <a:br>
              <a:rPr b="0" i="0" lang="en" sz="1400" u="none" cap="none" strike="noStrike">
                <a:solidFill>
                  <a:srgbClr val="000000"/>
                </a:solidFill>
                <a:latin typeface="Proxima Nova"/>
                <a:ea typeface="Proxima Nova"/>
                <a:cs typeface="Proxima Nova"/>
                <a:sym typeface="Proxima Nova"/>
              </a:rPr>
            </a:br>
            <a:br>
              <a:rPr b="0" i="0" lang="en" sz="1400" u="none" cap="none" strike="noStrike">
                <a:solidFill>
                  <a:srgbClr val="000000"/>
                </a:solidFill>
                <a:latin typeface="Proxima Nova"/>
                <a:ea typeface="Proxima Nova"/>
                <a:cs typeface="Proxima Nova"/>
                <a:sym typeface="Proxima Nova"/>
              </a:rPr>
            </a:br>
            <a:r>
              <a:rPr b="0" i="0" lang="en" sz="1400" u="none" cap="none" strike="noStrike">
                <a:solidFill>
                  <a:srgbClr val="000000"/>
                </a:solidFill>
                <a:latin typeface="Proxima Nova"/>
                <a:ea typeface="Proxima Nova"/>
                <a:cs typeface="Proxima Nova"/>
                <a:sym typeface="Proxima Nova"/>
              </a:rPr>
              <a:t>linked data structures</a:t>
            </a:r>
            <a:endParaRPr b="0" i="0" sz="1400" u="none" cap="none" strike="noStrike">
              <a:solidFill>
                <a:srgbClr val="000000"/>
              </a:solidFill>
              <a:latin typeface="Proxima Nova"/>
              <a:ea typeface="Proxima Nova"/>
              <a:cs typeface="Proxima Nova"/>
              <a:sym typeface="Proxima Nova"/>
            </a:endParaRPr>
          </a:p>
        </p:txBody>
      </p:sp>
      <p:sp>
        <p:nvSpPr>
          <p:cNvPr id="519" name="Google Shape;519;p55"/>
          <p:cNvSpPr txBox="1"/>
          <p:nvPr/>
        </p:nvSpPr>
        <p:spPr>
          <a:xfrm flipH="1">
            <a:off x="3561270" y="4636025"/>
            <a:ext cx="1817400" cy="4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Proxima Nova"/>
                <a:ea typeface="Proxima Nova"/>
                <a:cs typeface="Proxima Nova"/>
                <a:sym typeface="Proxima Nova"/>
              </a:rPr>
              <a:t>algorithmic analysis</a:t>
            </a:r>
            <a:endParaRPr b="0" i="1" sz="1400" u="none" cap="none" strike="noStrike">
              <a:solidFill>
                <a:srgbClr val="000000"/>
              </a:solidFill>
              <a:latin typeface="Proxima Nova"/>
              <a:ea typeface="Proxima Nova"/>
              <a:cs typeface="Proxima Nova"/>
              <a:sym typeface="Proxima Nova"/>
            </a:endParaRPr>
          </a:p>
        </p:txBody>
      </p:sp>
      <p:sp>
        <p:nvSpPr>
          <p:cNvPr id="520" name="Google Shape;520;p55"/>
          <p:cNvSpPr txBox="1"/>
          <p:nvPr/>
        </p:nvSpPr>
        <p:spPr>
          <a:xfrm flipH="1">
            <a:off x="1029633" y="4636025"/>
            <a:ext cx="1817400" cy="4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Proxima Nova"/>
                <a:ea typeface="Proxima Nova"/>
                <a:cs typeface="Proxima Nova"/>
                <a:sym typeface="Proxima Nova"/>
              </a:rPr>
              <a:t>testing</a:t>
            </a:r>
            <a:endParaRPr b="0" i="1" sz="1400" u="none" cap="none" strike="noStrike">
              <a:solidFill>
                <a:srgbClr val="000000"/>
              </a:solidFill>
              <a:latin typeface="Proxima Nova"/>
              <a:ea typeface="Proxima Nova"/>
              <a:cs typeface="Proxima Nova"/>
              <a:sym typeface="Proxima Nova"/>
            </a:endParaRPr>
          </a:p>
        </p:txBody>
      </p:sp>
      <p:sp>
        <p:nvSpPr>
          <p:cNvPr id="521" name="Google Shape;521;p55"/>
          <p:cNvSpPr txBox="1"/>
          <p:nvPr/>
        </p:nvSpPr>
        <p:spPr>
          <a:xfrm flipH="1">
            <a:off x="6092933" y="4636025"/>
            <a:ext cx="2210700" cy="4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Proxima Nova"/>
                <a:ea typeface="Proxima Nova"/>
                <a:cs typeface="Proxima Nova"/>
                <a:sym typeface="Proxima Nova"/>
              </a:rPr>
              <a:t>recursive problem solving</a:t>
            </a:r>
            <a:endParaRPr b="0" i="1" sz="1400" u="none" cap="none" strike="noStrike">
              <a:solidFill>
                <a:srgbClr val="000000"/>
              </a:solidFill>
              <a:latin typeface="Proxima Nova"/>
              <a:ea typeface="Proxima Nova"/>
              <a:cs typeface="Proxima Nova"/>
              <a:sym typeface="Proxima Nova"/>
            </a:endParaRPr>
          </a:p>
        </p:txBody>
      </p:sp>
      <p:cxnSp>
        <p:nvCxnSpPr>
          <p:cNvPr id="522" name="Google Shape;522;p55"/>
          <p:cNvCxnSpPr/>
          <p:nvPr/>
        </p:nvCxnSpPr>
        <p:spPr>
          <a:xfrm rot="10800000">
            <a:off x="526394" y="4546900"/>
            <a:ext cx="8197500" cy="0"/>
          </a:xfrm>
          <a:prstGeom prst="straightConnector1">
            <a:avLst/>
          </a:prstGeom>
          <a:noFill/>
          <a:ln cap="flat" cmpd="sng" w="9525">
            <a:solidFill>
              <a:schemeClr val="dk2"/>
            </a:solidFill>
            <a:prstDash val="solid"/>
            <a:round/>
            <a:headEnd len="sm" w="sm" type="none"/>
            <a:tailEnd len="sm" w="sm" type="none"/>
          </a:ln>
        </p:spPr>
      </p:cxnSp>
      <p:sp>
        <p:nvSpPr>
          <p:cNvPr id="523" name="Google Shape;523;p55"/>
          <p:cNvSpPr txBox="1"/>
          <p:nvPr/>
        </p:nvSpPr>
        <p:spPr>
          <a:xfrm flipH="1">
            <a:off x="1077219" y="3851750"/>
            <a:ext cx="1439700" cy="407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Caveat"/>
                <a:ea typeface="Caveat"/>
                <a:cs typeface="Caveat"/>
                <a:sym typeface="Caveat"/>
              </a:rPr>
              <a:t>Core Tools</a:t>
            </a:r>
            <a:endParaRPr b="1" i="0" sz="2000" u="none" cap="none" strike="noStrike">
              <a:solidFill>
                <a:srgbClr val="000000"/>
              </a:solidFill>
              <a:latin typeface="Caveat"/>
              <a:ea typeface="Caveat"/>
              <a:cs typeface="Caveat"/>
              <a:sym typeface="Caveat"/>
            </a:endParaRPr>
          </a:p>
        </p:txBody>
      </p:sp>
      <p:sp>
        <p:nvSpPr>
          <p:cNvPr id="524" name="Google Shape;524;p55"/>
          <p:cNvSpPr/>
          <p:nvPr/>
        </p:nvSpPr>
        <p:spPr>
          <a:xfrm flipH="1">
            <a:off x="5671094" y="1760650"/>
            <a:ext cx="3052800" cy="145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pic>
        <p:nvPicPr>
          <p:cNvPr id="525" name="Google Shape;525;p55"/>
          <p:cNvPicPr preferRelativeResize="0"/>
          <p:nvPr/>
        </p:nvPicPr>
        <p:blipFill rotWithShape="1">
          <a:blip r:embed="rId3">
            <a:alphaModFix/>
          </a:blip>
          <a:srcRect b="15718" l="0" r="0" t="0"/>
          <a:stretch/>
        </p:blipFill>
        <p:spPr>
          <a:xfrm rot="4379481">
            <a:off x="2542206" y="3976819"/>
            <a:ext cx="894359" cy="71456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1"/>
          <p:cNvSpPr txBox="1"/>
          <p:nvPr>
            <p:ph type="title"/>
          </p:nvPr>
        </p:nvSpPr>
        <p:spPr>
          <a:xfrm>
            <a:off x="109250" y="4019850"/>
            <a:ext cx="6367800" cy="106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sz="5000">
                <a:solidFill>
                  <a:srgbClr val="938A80"/>
                </a:solidFill>
              </a:rPr>
              <a:t>Section Leaders</a:t>
            </a:r>
            <a:endParaRPr sz="5000"/>
          </a:p>
        </p:txBody>
      </p:sp>
      <p:pic>
        <p:nvPicPr>
          <p:cNvPr id="87" name="Google Shape;87;p11"/>
          <p:cNvPicPr preferRelativeResize="0"/>
          <p:nvPr/>
        </p:nvPicPr>
        <p:blipFill rotWithShape="1">
          <a:blip r:embed="rId3">
            <a:alphaModFix/>
          </a:blip>
          <a:srcRect b="0" l="0" r="0" t="0"/>
          <a:stretch/>
        </p:blipFill>
        <p:spPr>
          <a:xfrm>
            <a:off x="947213" y="281225"/>
            <a:ext cx="1492600" cy="1492600"/>
          </a:xfrm>
          <a:prstGeom prst="rect">
            <a:avLst/>
          </a:prstGeom>
          <a:noFill/>
          <a:ln>
            <a:noFill/>
          </a:ln>
        </p:spPr>
      </p:pic>
      <p:pic>
        <p:nvPicPr>
          <p:cNvPr id="88" name="Google Shape;88;p11"/>
          <p:cNvPicPr preferRelativeResize="0"/>
          <p:nvPr/>
        </p:nvPicPr>
        <p:blipFill rotWithShape="1">
          <a:blip r:embed="rId4">
            <a:alphaModFix/>
          </a:blip>
          <a:srcRect b="0" l="0" r="0" t="0"/>
          <a:stretch/>
        </p:blipFill>
        <p:spPr>
          <a:xfrm>
            <a:off x="3444710" y="281225"/>
            <a:ext cx="1492600" cy="1492600"/>
          </a:xfrm>
          <a:prstGeom prst="rect">
            <a:avLst/>
          </a:prstGeom>
          <a:noFill/>
          <a:ln>
            <a:noFill/>
          </a:ln>
        </p:spPr>
      </p:pic>
      <p:pic>
        <p:nvPicPr>
          <p:cNvPr id="89" name="Google Shape;89;p11"/>
          <p:cNvPicPr preferRelativeResize="0"/>
          <p:nvPr/>
        </p:nvPicPr>
        <p:blipFill rotWithShape="1">
          <a:blip r:embed="rId5">
            <a:alphaModFix/>
          </a:blip>
          <a:srcRect b="0" l="0" r="0" t="0"/>
          <a:stretch/>
        </p:blipFill>
        <p:spPr>
          <a:xfrm>
            <a:off x="5765026" y="281225"/>
            <a:ext cx="1492600" cy="1492600"/>
          </a:xfrm>
          <a:prstGeom prst="rect">
            <a:avLst/>
          </a:prstGeom>
          <a:noFill/>
          <a:ln>
            <a:noFill/>
          </a:ln>
        </p:spPr>
      </p:pic>
      <p:pic>
        <p:nvPicPr>
          <p:cNvPr id="90" name="Google Shape;90;p11"/>
          <p:cNvPicPr preferRelativeResize="0"/>
          <p:nvPr/>
        </p:nvPicPr>
        <p:blipFill rotWithShape="1">
          <a:blip r:embed="rId6">
            <a:alphaModFix/>
          </a:blip>
          <a:srcRect b="0" l="0" r="0" t="0"/>
          <a:stretch/>
        </p:blipFill>
        <p:spPr>
          <a:xfrm>
            <a:off x="5765023" y="2282075"/>
            <a:ext cx="1492600" cy="1492600"/>
          </a:xfrm>
          <a:prstGeom prst="rect">
            <a:avLst/>
          </a:prstGeom>
          <a:noFill/>
          <a:ln>
            <a:noFill/>
          </a:ln>
        </p:spPr>
      </p:pic>
      <p:pic>
        <p:nvPicPr>
          <p:cNvPr id="91" name="Google Shape;91;p11"/>
          <p:cNvPicPr preferRelativeResize="0"/>
          <p:nvPr/>
        </p:nvPicPr>
        <p:blipFill rotWithShape="1">
          <a:blip r:embed="rId7">
            <a:alphaModFix/>
          </a:blip>
          <a:srcRect b="0" l="0" r="0" t="0"/>
          <a:stretch/>
        </p:blipFill>
        <p:spPr>
          <a:xfrm>
            <a:off x="3444688" y="2282075"/>
            <a:ext cx="1492600" cy="1492600"/>
          </a:xfrm>
          <a:prstGeom prst="rect">
            <a:avLst/>
          </a:prstGeom>
          <a:noFill/>
          <a:ln>
            <a:noFill/>
          </a:ln>
        </p:spPr>
      </p:pic>
      <p:pic>
        <p:nvPicPr>
          <p:cNvPr id="92" name="Google Shape;92;p11"/>
          <p:cNvPicPr preferRelativeResize="0"/>
          <p:nvPr/>
        </p:nvPicPr>
        <p:blipFill rotWithShape="1">
          <a:blip r:embed="rId8">
            <a:alphaModFix/>
          </a:blip>
          <a:srcRect b="0" l="0" r="0" t="0"/>
          <a:stretch/>
        </p:blipFill>
        <p:spPr>
          <a:xfrm>
            <a:off x="947225" y="2282073"/>
            <a:ext cx="1492600" cy="1492600"/>
          </a:xfrm>
          <a:prstGeom prst="rect">
            <a:avLst/>
          </a:prstGeom>
          <a:noFill/>
          <a:ln>
            <a:noFill/>
          </a:ln>
        </p:spPr>
      </p:pic>
      <p:sp>
        <p:nvSpPr>
          <p:cNvPr id="93" name="Google Shape;93;p11"/>
          <p:cNvSpPr txBox="1"/>
          <p:nvPr/>
        </p:nvSpPr>
        <p:spPr>
          <a:xfrm>
            <a:off x="3768900" y="1881863"/>
            <a:ext cx="844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Jin-Hee</a:t>
            </a:r>
            <a:endParaRPr b="0" i="0" sz="1400" u="none" cap="none" strike="noStrike">
              <a:solidFill>
                <a:srgbClr val="000000"/>
              </a:solidFill>
              <a:latin typeface="Proxima Nova"/>
              <a:ea typeface="Proxima Nova"/>
              <a:cs typeface="Proxima Nova"/>
              <a:sym typeface="Proxima Nova"/>
            </a:endParaRPr>
          </a:p>
        </p:txBody>
      </p:sp>
      <p:sp>
        <p:nvSpPr>
          <p:cNvPr id="94" name="Google Shape;94;p11"/>
          <p:cNvSpPr txBox="1"/>
          <p:nvPr/>
        </p:nvSpPr>
        <p:spPr>
          <a:xfrm>
            <a:off x="1378825" y="3882700"/>
            <a:ext cx="629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Jose</a:t>
            </a:r>
            <a:endParaRPr b="0" i="0" sz="1400" u="none" cap="none" strike="noStrike">
              <a:solidFill>
                <a:srgbClr val="000000"/>
              </a:solidFill>
              <a:latin typeface="Proxima Nova"/>
              <a:ea typeface="Proxima Nova"/>
              <a:cs typeface="Proxima Nova"/>
              <a:sym typeface="Proxima Nova"/>
            </a:endParaRPr>
          </a:p>
        </p:txBody>
      </p:sp>
      <p:sp>
        <p:nvSpPr>
          <p:cNvPr id="95" name="Google Shape;95;p11"/>
          <p:cNvSpPr txBox="1"/>
          <p:nvPr/>
        </p:nvSpPr>
        <p:spPr>
          <a:xfrm>
            <a:off x="1302625" y="1881863"/>
            <a:ext cx="781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Frankie</a:t>
            </a:r>
            <a:endParaRPr b="0" i="0" sz="1400" u="none" cap="none" strike="noStrike">
              <a:solidFill>
                <a:srgbClr val="000000"/>
              </a:solidFill>
              <a:latin typeface="Proxima Nova"/>
              <a:ea typeface="Proxima Nova"/>
              <a:cs typeface="Proxima Nova"/>
              <a:sym typeface="Proxima Nova"/>
            </a:endParaRPr>
          </a:p>
        </p:txBody>
      </p:sp>
      <p:sp>
        <p:nvSpPr>
          <p:cNvPr id="96" name="Google Shape;96;p11"/>
          <p:cNvSpPr txBox="1"/>
          <p:nvPr/>
        </p:nvSpPr>
        <p:spPr>
          <a:xfrm>
            <a:off x="6120425" y="1881850"/>
            <a:ext cx="781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Grant</a:t>
            </a:r>
            <a:endParaRPr b="0" i="0" sz="1400" u="none" cap="none" strike="noStrike">
              <a:solidFill>
                <a:srgbClr val="000000"/>
              </a:solidFill>
              <a:latin typeface="Proxima Nova"/>
              <a:ea typeface="Proxima Nova"/>
              <a:cs typeface="Proxima Nova"/>
              <a:sym typeface="Proxima Nova"/>
            </a:endParaRPr>
          </a:p>
        </p:txBody>
      </p:sp>
      <p:sp>
        <p:nvSpPr>
          <p:cNvPr id="97" name="Google Shape;97;p11"/>
          <p:cNvSpPr txBox="1"/>
          <p:nvPr/>
        </p:nvSpPr>
        <p:spPr>
          <a:xfrm>
            <a:off x="6120425" y="3882713"/>
            <a:ext cx="781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Ayelet</a:t>
            </a:r>
            <a:endParaRPr b="0" i="0" sz="1400" u="none" cap="none" strike="noStrike">
              <a:solidFill>
                <a:srgbClr val="000000"/>
              </a:solidFill>
              <a:latin typeface="Proxima Nova"/>
              <a:ea typeface="Proxima Nova"/>
              <a:cs typeface="Proxima Nova"/>
              <a:sym typeface="Proxima Nova"/>
            </a:endParaRPr>
          </a:p>
        </p:txBody>
      </p:sp>
      <p:sp>
        <p:nvSpPr>
          <p:cNvPr id="98" name="Google Shape;98;p11"/>
          <p:cNvSpPr txBox="1"/>
          <p:nvPr/>
        </p:nvSpPr>
        <p:spPr>
          <a:xfrm>
            <a:off x="3876300" y="3882700"/>
            <a:ext cx="629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Ryan</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cxnSp>
        <p:nvCxnSpPr>
          <p:cNvPr id="530" name="Google Shape;530;p56"/>
          <p:cNvCxnSpPr/>
          <p:nvPr/>
        </p:nvCxnSpPr>
        <p:spPr>
          <a:xfrm>
            <a:off x="4572000" y="823525"/>
            <a:ext cx="0" cy="3587700"/>
          </a:xfrm>
          <a:prstGeom prst="straightConnector1">
            <a:avLst/>
          </a:prstGeom>
          <a:noFill/>
          <a:ln cap="flat" cmpd="sng" w="9525">
            <a:solidFill>
              <a:srgbClr val="CCCCCC"/>
            </a:solidFill>
            <a:prstDash val="solid"/>
            <a:round/>
            <a:headEnd len="sm" w="sm" type="none"/>
            <a:tailEnd len="sm" w="sm" type="none"/>
          </a:ln>
        </p:spPr>
      </p:cxnSp>
      <p:sp>
        <p:nvSpPr>
          <p:cNvPr id="531" name="Google Shape;531;p56"/>
          <p:cNvSpPr/>
          <p:nvPr/>
        </p:nvSpPr>
        <p:spPr>
          <a:xfrm flipH="1">
            <a:off x="4641884" y="3295375"/>
            <a:ext cx="654600" cy="525900"/>
          </a:xfrm>
          <a:prstGeom prst="triangle">
            <a:avLst>
              <a:gd fmla="val 50000" name="adj"/>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56"/>
          <p:cNvSpPr/>
          <p:nvPr/>
        </p:nvSpPr>
        <p:spPr>
          <a:xfrm flipH="1">
            <a:off x="5671647" y="1628125"/>
            <a:ext cx="3052800" cy="17244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D9D9D9"/>
              </a:solidFill>
              <a:latin typeface="Proxima Nova"/>
              <a:ea typeface="Proxima Nova"/>
              <a:cs typeface="Proxima Nova"/>
              <a:sym typeface="Proxima Nova"/>
            </a:endParaRPr>
          </a:p>
        </p:txBody>
      </p:sp>
      <p:sp>
        <p:nvSpPr>
          <p:cNvPr id="533" name="Google Shape;533;p56"/>
          <p:cNvSpPr/>
          <p:nvPr/>
        </p:nvSpPr>
        <p:spPr>
          <a:xfrm flipH="1">
            <a:off x="509022" y="1760650"/>
            <a:ext cx="3052800" cy="14577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D9D9D9"/>
              </a:solidFill>
              <a:latin typeface="Arial"/>
              <a:ea typeface="Arial"/>
              <a:cs typeface="Arial"/>
              <a:sym typeface="Arial"/>
            </a:endParaRPr>
          </a:p>
        </p:txBody>
      </p:sp>
      <p:sp>
        <p:nvSpPr>
          <p:cNvPr id="534" name="Google Shape;534;p56"/>
          <p:cNvSpPr txBox="1"/>
          <p:nvPr/>
        </p:nvSpPr>
        <p:spPr>
          <a:xfrm flipH="1">
            <a:off x="856422" y="2248150"/>
            <a:ext cx="2747400" cy="48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CC0000"/>
                </a:solidFill>
                <a:latin typeface="Proxima Nova"/>
                <a:ea typeface="Proxima Nova"/>
                <a:cs typeface="Proxima Nova"/>
                <a:sym typeface="Proxima Nova"/>
              </a:rPr>
              <a:t>vectors + grids</a:t>
            </a:r>
            <a:endParaRPr b="1" i="0" sz="1800" u="none" cap="none" strike="noStrike">
              <a:solidFill>
                <a:srgbClr val="CC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800"/>
              <a:buFont typeface="Arial"/>
              <a:buNone/>
            </a:pPr>
            <a:br>
              <a:rPr b="1" i="0" lang="en" sz="1800" u="none" cap="none" strike="noStrike">
                <a:solidFill>
                  <a:srgbClr val="CC0000"/>
                </a:solidFill>
                <a:latin typeface="Proxima Nova"/>
                <a:ea typeface="Proxima Nova"/>
                <a:cs typeface="Proxima Nova"/>
                <a:sym typeface="Proxima Nova"/>
              </a:rPr>
            </a:br>
            <a:r>
              <a:rPr b="1" i="0" lang="en" sz="1800" u="none" cap="none" strike="noStrike">
                <a:solidFill>
                  <a:srgbClr val="CC0000"/>
                </a:solidFill>
                <a:latin typeface="Proxima Nova"/>
                <a:ea typeface="Proxima Nova"/>
                <a:cs typeface="Proxima Nova"/>
                <a:sym typeface="Proxima Nova"/>
              </a:rPr>
              <a:t>    stacks + queues</a:t>
            </a:r>
            <a:br>
              <a:rPr b="1" i="0" lang="en" sz="1800" u="none" cap="none" strike="noStrike">
                <a:solidFill>
                  <a:srgbClr val="CC0000"/>
                </a:solidFill>
                <a:latin typeface="Proxima Nova"/>
                <a:ea typeface="Proxima Nova"/>
                <a:cs typeface="Proxima Nova"/>
                <a:sym typeface="Proxima Nova"/>
              </a:rPr>
            </a:br>
            <a:br>
              <a:rPr b="1" i="0" lang="en" sz="1800" u="none" cap="none" strike="noStrike">
                <a:solidFill>
                  <a:srgbClr val="CC0000"/>
                </a:solidFill>
                <a:latin typeface="Proxima Nova"/>
                <a:ea typeface="Proxima Nova"/>
                <a:cs typeface="Proxima Nova"/>
                <a:sym typeface="Proxima Nova"/>
              </a:rPr>
            </a:br>
            <a:r>
              <a:rPr b="1" i="0" lang="en" sz="1800" u="none" cap="none" strike="noStrike">
                <a:solidFill>
                  <a:srgbClr val="CC0000"/>
                </a:solidFill>
                <a:latin typeface="Proxima Nova"/>
                <a:ea typeface="Proxima Nova"/>
                <a:cs typeface="Proxima Nova"/>
                <a:sym typeface="Proxima Nova"/>
              </a:rPr>
              <a:t>    sets + maps</a:t>
            </a:r>
            <a:endParaRPr b="0" i="0" sz="1400" u="none" cap="none" strike="noStrike">
              <a:solidFill>
                <a:srgbClr val="CC0000"/>
              </a:solidFill>
              <a:latin typeface="Proxima Nova"/>
              <a:ea typeface="Proxima Nova"/>
              <a:cs typeface="Proxima Nova"/>
              <a:sym typeface="Proxima Nova"/>
            </a:endParaRPr>
          </a:p>
        </p:txBody>
      </p:sp>
      <p:sp>
        <p:nvSpPr>
          <p:cNvPr id="535" name="Google Shape;535;p56"/>
          <p:cNvSpPr txBox="1"/>
          <p:nvPr/>
        </p:nvSpPr>
        <p:spPr>
          <a:xfrm flipH="1">
            <a:off x="2950097" y="-12075"/>
            <a:ext cx="3052800" cy="4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accent5"/>
              </a:buClr>
              <a:buSzPts val="1100"/>
              <a:buFont typeface="Arial"/>
              <a:buNone/>
            </a:pPr>
            <a:r>
              <a:rPr b="1" i="0" lang="en" sz="1800" u="none" cap="none" strike="noStrike">
                <a:solidFill>
                  <a:srgbClr val="45818E"/>
                </a:solidFill>
                <a:latin typeface="Proxima Nova"/>
                <a:ea typeface="Proxima Nova"/>
                <a:cs typeface="Proxima Nova"/>
                <a:sym typeface="Proxima Nova"/>
              </a:rPr>
              <a:t>Object-Oriented Programming</a:t>
            </a:r>
            <a:endParaRPr b="1" i="0" sz="1800" u="none" cap="none" strike="noStrike">
              <a:solidFill>
                <a:srgbClr val="45818E"/>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536" name="Google Shape;536;p56"/>
          <p:cNvSpPr txBox="1"/>
          <p:nvPr/>
        </p:nvSpPr>
        <p:spPr>
          <a:xfrm flipH="1">
            <a:off x="6260997" y="2248150"/>
            <a:ext cx="2480100" cy="48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5"/>
              </a:buClr>
              <a:buSzPts val="1100"/>
              <a:buFont typeface="Arial"/>
              <a:buNone/>
            </a:pPr>
            <a:r>
              <a:rPr b="1" i="0" lang="en" sz="1800" u="none" cap="none" strike="noStrike">
                <a:solidFill>
                  <a:schemeClr val="accent3"/>
                </a:solidFill>
                <a:latin typeface="Proxima Nova"/>
                <a:ea typeface="Proxima Nova"/>
                <a:cs typeface="Proxima Nova"/>
                <a:sym typeface="Proxima Nova"/>
              </a:rPr>
              <a:t>      arrays</a:t>
            </a:r>
            <a:endParaRPr b="1" i="0" sz="18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br>
              <a:rPr b="0" i="0" lang="en" sz="1400" u="none" cap="none" strike="noStrike">
                <a:solidFill>
                  <a:srgbClr val="000000"/>
                </a:solidFill>
                <a:latin typeface="Proxima Nova"/>
                <a:ea typeface="Proxima Nova"/>
                <a:cs typeface="Proxima Nova"/>
                <a:sym typeface="Proxima Nova"/>
              </a:rPr>
            </a:br>
            <a:r>
              <a:rPr b="0" i="0" lang="en" sz="1400" u="none" cap="none" strike="noStrike">
                <a:solidFill>
                  <a:srgbClr val="000000"/>
                </a:solidFill>
                <a:latin typeface="Proxima Nova"/>
                <a:ea typeface="Proxima Nova"/>
                <a:cs typeface="Proxima Nova"/>
                <a:sym typeface="Proxima Nova"/>
              </a:rPr>
              <a:t>      </a:t>
            </a:r>
            <a:r>
              <a:rPr b="1" i="0" lang="en" sz="1800" u="none" cap="none" strike="noStrike">
                <a:solidFill>
                  <a:schemeClr val="accent3"/>
                </a:solidFill>
                <a:latin typeface="Proxima Nova"/>
                <a:ea typeface="Proxima Nova"/>
                <a:cs typeface="Proxima Nova"/>
                <a:sym typeface="Proxima Nova"/>
              </a:rPr>
              <a:t>dynamic memory    </a:t>
            </a:r>
            <a:br>
              <a:rPr b="1" i="0" lang="en" sz="1800" u="none" cap="none" strike="noStrike">
                <a:solidFill>
                  <a:schemeClr val="accent3"/>
                </a:solidFill>
                <a:latin typeface="Proxima Nova"/>
                <a:ea typeface="Proxima Nova"/>
                <a:cs typeface="Proxima Nova"/>
                <a:sym typeface="Proxima Nova"/>
              </a:rPr>
            </a:br>
            <a:r>
              <a:rPr b="1" i="0" lang="en" sz="1800" u="none" cap="none" strike="noStrike">
                <a:solidFill>
                  <a:schemeClr val="accent3"/>
                </a:solidFill>
                <a:latin typeface="Proxima Nova"/>
                <a:ea typeface="Proxima Nova"/>
                <a:cs typeface="Proxima Nova"/>
                <a:sym typeface="Proxima Nova"/>
              </a:rPr>
              <a:t>        management</a:t>
            </a:r>
            <a:endParaRPr b="1" i="0" sz="18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br>
              <a:rPr b="0" i="0" lang="en" sz="1400" u="none" cap="none" strike="noStrike">
                <a:solidFill>
                  <a:srgbClr val="000000"/>
                </a:solidFill>
                <a:latin typeface="Proxima Nova"/>
                <a:ea typeface="Proxima Nova"/>
                <a:cs typeface="Proxima Nova"/>
                <a:sym typeface="Proxima Nova"/>
              </a:rPr>
            </a:br>
            <a:r>
              <a:rPr b="1" i="0" lang="en" sz="1800" u="none" cap="none" strike="noStrike">
                <a:solidFill>
                  <a:schemeClr val="accent3"/>
                </a:solidFill>
                <a:latin typeface="Proxima Nova"/>
                <a:ea typeface="Proxima Nova"/>
                <a:cs typeface="Proxima Nova"/>
                <a:sym typeface="Proxima Nova"/>
              </a:rPr>
              <a:t>linked data structures</a:t>
            </a:r>
            <a:endParaRPr b="1" i="0" sz="1400" u="none" cap="none" strike="noStrike">
              <a:solidFill>
                <a:srgbClr val="000000"/>
              </a:solidFill>
              <a:latin typeface="Proxima Nova"/>
              <a:ea typeface="Proxima Nova"/>
              <a:cs typeface="Proxima Nova"/>
              <a:sym typeface="Proxima Nova"/>
            </a:endParaRPr>
          </a:p>
        </p:txBody>
      </p:sp>
      <p:sp>
        <p:nvSpPr>
          <p:cNvPr id="537" name="Google Shape;537;p56"/>
          <p:cNvSpPr txBox="1"/>
          <p:nvPr/>
        </p:nvSpPr>
        <p:spPr>
          <a:xfrm flipH="1">
            <a:off x="3299022" y="4483625"/>
            <a:ext cx="2080200" cy="4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accent5"/>
              </a:buClr>
              <a:buSzPts val="1100"/>
              <a:buFont typeface="Arial"/>
              <a:buNone/>
            </a:pPr>
            <a:r>
              <a:rPr b="1" i="0" lang="en" sz="1800" u="none" cap="none" strike="noStrike">
                <a:solidFill>
                  <a:schemeClr val="accent4"/>
                </a:solidFill>
                <a:latin typeface="Proxima Nova"/>
                <a:ea typeface="Proxima Nova"/>
                <a:cs typeface="Proxima Nova"/>
                <a:sym typeface="Proxima Nova"/>
              </a:rPr>
              <a:t>algorithmic analysis</a:t>
            </a:r>
            <a:endParaRPr b="0" i="1" sz="1400" u="none" cap="none" strike="noStrike">
              <a:solidFill>
                <a:srgbClr val="000000"/>
              </a:solidFill>
              <a:latin typeface="Proxima Nova"/>
              <a:ea typeface="Proxima Nova"/>
              <a:cs typeface="Proxima Nova"/>
              <a:sym typeface="Proxima Nova"/>
            </a:endParaRPr>
          </a:p>
        </p:txBody>
      </p:sp>
      <p:sp>
        <p:nvSpPr>
          <p:cNvPr id="538" name="Google Shape;538;p56"/>
          <p:cNvSpPr txBox="1"/>
          <p:nvPr/>
        </p:nvSpPr>
        <p:spPr>
          <a:xfrm flipH="1">
            <a:off x="1030185" y="4739300"/>
            <a:ext cx="1817400" cy="4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accent5"/>
              </a:buClr>
              <a:buSzPts val="1100"/>
              <a:buFont typeface="Arial"/>
              <a:buNone/>
            </a:pPr>
            <a:r>
              <a:rPr b="1" i="0" lang="en" sz="1800" u="none" cap="none" strike="noStrike">
                <a:solidFill>
                  <a:schemeClr val="accent1"/>
                </a:solidFill>
                <a:latin typeface="Proxima Nova"/>
                <a:ea typeface="Proxima Nova"/>
                <a:cs typeface="Proxima Nova"/>
                <a:sym typeface="Proxima Nova"/>
              </a:rPr>
              <a:t>testing</a:t>
            </a:r>
            <a:endParaRPr b="1" i="0" sz="1800" u="none" cap="none" strike="noStrike">
              <a:solidFill>
                <a:schemeClr val="accent1"/>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latin typeface="Proxima Nova"/>
              <a:ea typeface="Proxima Nova"/>
              <a:cs typeface="Proxima Nova"/>
              <a:sym typeface="Proxima Nova"/>
            </a:endParaRPr>
          </a:p>
        </p:txBody>
      </p:sp>
      <p:sp>
        <p:nvSpPr>
          <p:cNvPr id="539" name="Google Shape;539;p56"/>
          <p:cNvSpPr txBox="1"/>
          <p:nvPr/>
        </p:nvSpPr>
        <p:spPr>
          <a:xfrm flipH="1">
            <a:off x="5407675" y="4483625"/>
            <a:ext cx="2004600" cy="635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chemeClr val="accent5"/>
              </a:buClr>
              <a:buSzPts val="1100"/>
              <a:buFont typeface="Arial"/>
              <a:buNone/>
            </a:pPr>
            <a:r>
              <a:rPr b="1" i="0" lang="en" sz="1800" u="none" cap="none" strike="noStrike">
                <a:solidFill>
                  <a:srgbClr val="6AA84F"/>
                </a:solidFill>
                <a:latin typeface="Proxima Nova"/>
                <a:ea typeface="Proxima Nova"/>
                <a:cs typeface="Proxima Nova"/>
                <a:sym typeface="Proxima Nova"/>
              </a:rPr>
              <a:t>recursive problem solving</a:t>
            </a:r>
            <a:endParaRPr b="0" i="1" sz="1400" u="none" cap="none" strike="noStrike">
              <a:solidFill>
                <a:srgbClr val="000000"/>
              </a:solidFill>
              <a:latin typeface="Proxima Nova"/>
              <a:ea typeface="Proxima Nova"/>
              <a:cs typeface="Proxima Nova"/>
              <a:sym typeface="Proxima Nova"/>
            </a:endParaRPr>
          </a:p>
        </p:txBody>
      </p:sp>
      <p:sp>
        <p:nvSpPr>
          <p:cNvPr id="540" name="Google Shape;540;p56"/>
          <p:cNvSpPr txBox="1"/>
          <p:nvPr>
            <p:ph idx="4294967295" type="title"/>
          </p:nvPr>
        </p:nvSpPr>
        <p:spPr>
          <a:xfrm flipH="1">
            <a:off x="365447" y="2539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Proxima Nova"/>
                <a:ea typeface="Proxima Nova"/>
                <a:cs typeface="Proxima Nova"/>
                <a:sym typeface="Proxima Nova"/>
              </a:rPr>
              <a:t>Roadmap</a:t>
            </a:r>
            <a:endParaRPr>
              <a:latin typeface="Proxima Nova"/>
              <a:ea typeface="Proxima Nova"/>
              <a:cs typeface="Proxima Nova"/>
              <a:sym typeface="Proxima Nova"/>
            </a:endParaRPr>
          </a:p>
        </p:txBody>
      </p:sp>
      <p:sp>
        <p:nvSpPr>
          <p:cNvPr id="541" name="Google Shape;541;p56"/>
          <p:cNvSpPr/>
          <p:nvPr/>
        </p:nvSpPr>
        <p:spPr>
          <a:xfrm flipH="1">
            <a:off x="441847" y="776914"/>
            <a:ext cx="8169025" cy="3975025"/>
          </a:xfrm>
          <a:custGeom>
            <a:rect b="b" l="l" r="r" t="t"/>
            <a:pathLst>
              <a:path extrusionOk="0" h="159001" w="326761">
                <a:moveTo>
                  <a:pt x="326761" y="23068"/>
                </a:moveTo>
                <a:cubicBezTo>
                  <a:pt x="323227" y="34679"/>
                  <a:pt x="312626" y="71911"/>
                  <a:pt x="305558" y="92736"/>
                </a:cubicBezTo>
                <a:cubicBezTo>
                  <a:pt x="298490" y="113561"/>
                  <a:pt x="294943" y="137668"/>
                  <a:pt x="284354" y="148017"/>
                </a:cubicBezTo>
                <a:cubicBezTo>
                  <a:pt x="273765" y="158366"/>
                  <a:pt x="254379" y="154327"/>
                  <a:pt x="242023" y="154832"/>
                </a:cubicBezTo>
                <a:cubicBezTo>
                  <a:pt x="229667" y="155337"/>
                  <a:pt x="220694" y="151930"/>
                  <a:pt x="210218" y="151046"/>
                </a:cubicBezTo>
                <a:cubicBezTo>
                  <a:pt x="199743" y="150163"/>
                  <a:pt x="193116" y="148332"/>
                  <a:pt x="179170" y="149531"/>
                </a:cubicBezTo>
                <a:cubicBezTo>
                  <a:pt x="165224" y="150730"/>
                  <a:pt x="138656" y="156915"/>
                  <a:pt x="126540" y="158240"/>
                </a:cubicBezTo>
                <a:cubicBezTo>
                  <a:pt x="114424" y="159565"/>
                  <a:pt x="111962" y="159061"/>
                  <a:pt x="106472" y="157483"/>
                </a:cubicBezTo>
                <a:cubicBezTo>
                  <a:pt x="100982" y="155905"/>
                  <a:pt x="94860" y="152813"/>
                  <a:pt x="93598" y="148774"/>
                </a:cubicBezTo>
                <a:cubicBezTo>
                  <a:pt x="92336" y="144735"/>
                  <a:pt x="90266" y="139308"/>
                  <a:pt x="98899" y="133250"/>
                </a:cubicBezTo>
                <a:cubicBezTo>
                  <a:pt x="107532" y="127192"/>
                  <a:pt x="132018" y="119998"/>
                  <a:pt x="145396" y="112425"/>
                </a:cubicBezTo>
                <a:cubicBezTo>
                  <a:pt x="158775" y="104852"/>
                  <a:pt x="171146" y="98542"/>
                  <a:pt x="179170" y="87814"/>
                </a:cubicBezTo>
                <a:cubicBezTo>
                  <a:pt x="187194" y="77086"/>
                  <a:pt x="192280" y="60173"/>
                  <a:pt x="193539" y="48057"/>
                </a:cubicBezTo>
                <a:cubicBezTo>
                  <a:pt x="194798" y="35941"/>
                  <a:pt x="192021" y="23067"/>
                  <a:pt x="186723" y="15116"/>
                </a:cubicBezTo>
                <a:cubicBezTo>
                  <a:pt x="181425" y="7165"/>
                  <a:pt x="172983" y="1928"/>
                  <a:pt x="161753" y="350"/>
                </a:cubicBezTo>
                <a:cubicBezTo>
                  <a:pt x="150524" y="-1228"/>
                  <a:pt x="130831" y="2874"/>
                  <a:pt x="119346" y="5650"/>
                </a:cubicBezTo>
                <a:cubicBezTo>
                  <a:pt x="107861" y="8427"/>
                  <a:pt x="98710" y="11708"/>
                  <a:pt x="92841" y="17009"/>
                </a:cubicBezTo>
                <a:cubicBezTo>
                  <a:pt x="86972" y="22310"/>
                  <a:pt x="80927" y="29505"/>
                  <a:pt x="84133" y="37456"/>
                </a:cubicBezTo>
                <a:cubicBezTo>
                  <a:pt x="87339" y="45407"/>
                  <a:pt x="108113" y="54368"/>
                  <a:pt x="112076" y="64717"/>
                </a:cubicBezTo>
                <a:cubicBezTo>
                  <a:pt x="116039" y="75066"/>
                  <a:pt x="114790" y="93557"/>
                  <a:pt x="107911" y="99552"/>
                </a:cubicBezTo>
                <a:cubicBezTo>
                  <a:pt x="101033" y="105547"/>
                  <a:pt x="82543" y="100498"/>
                  <a:pt x="70805" y="100687"/>
                </a:cubicBezTo>
                <a:cubicBezTo>
                  <a:pt x="59067" y="100876"/>
                  <a:pt x="46699" y="99677"/>
                  <a:pt x="37485" y="100687"/>
                </a:cubicBezTo>
                <a:cubicBezTo>
                  <a:pt x="28272" y="101697"/>
                  <a:pt x="21077" y="103528"/>
                  <a:pt x="15524" y="106746"/>
                </a:cubicBezTo>
                <a:cubicBezTo>
                  <a:pt x="9971" y="109965"/>
                  <a:pt x="6752" y="114697"/>
                  <a:pt x="4165" y="119998"/>
                </a:cubicBezTo>
                <a:cubicBezTo>
                  <a:pt x="1578" y="125299"/>
                  <a:pt x="694" y="135459"/>
                  <a:pt x="0" y="138551"/>
                </a:cubicBezTo>
              </a:path>
            </a:pathLst>
          </a:cu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56"/>
          <p:cNvSpPr txBox="1"/>
          <p:nvPr/>
        </p:nvSpPr>
        <p:spPr>
          <a:xfrm flipH="1">
            <a:off x="6816047" y="4084225"/>
            <a:ext cx="2387700" cy="4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dk1"/>
                </a:solidFill>
                <a:latin typeface="Caveat"/>
                <a:ea typeface="Caveat"/>
                <a:cs typeface="Caveat"/>
                <a:sym typeface="Caveat"/>
              </a:rPr>
              <a:t>Life after CS106B!</a:t>
            </a:r>
            <a:endParaRPr b="1" i="0" sz="2400" u="none" cap="none" strike="noStrike">
              <a:solidFill>
                <a:schemeClr val="dk1"/>
              </a:solidFill>
              <a:latin typeface="Caveat"/>
              <a:ea typeface="Caveat"/>
              <a:cs typeface="Caveat"/>
              <a:sym typeface="Caveat"/>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Caveat"/>
              <a:ea typeface="Caveat"/>
              <a:cs typeface="Caveat"/>
              <a:sym typeface="Caveat"/>
            </a:endParaRPr>
          </a:p>
        </p:txBody>
      </p:sp>
      <p:sp>
        <p:nvSpPr>
          <p:cNvPr id="543" name="Google Shape;543;p56"/>
          <p:cNvSpPr txBox="1"/>
          <p:nvPr/>
        </p:nvSpPr>
        <p:spPr>
          <a:xfrm flipH="1" rot="1752">
            <a:off x="-310800" y="903986"/>
            <a:ext cx="2355000" cy="39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6FA8DC"/>
                </a:solidFill>
                <a:latin typeface="Proxima Nova"/>
                <a:ea typeface="Proxima Nova"/>
                <a:cs typeface="Proxima Nova"/>
                <a:sym typeface="Proxima Nova"/>
              </a:rPr>
              <a:t>C++ basics</a:t>
            </a:r>
            <a:endParaRPr b="1" i="0" sz="1800" u="none" cap="none" strike="noStrike">
              <a:solidFill>
                <a:srgbClr val="6FA8DC"/>
              </a:solidFill>
              <a:latin typeface="Proxima Nova"/>
              <a:ea typeface="Proxima Nova"/>
              <a:cs typeface="Proxima Nova"/>
              <a:sym typeface="Proxima Nova"/>
            </a:endParaRPr>
          </a:p>
        </p:txBody>
      </p:sp>
      <p:sp>
        <p:nvSpPr>
          <p:cNvPr id="544" name="Google Shape;544;p56"/>
          <p:cNvSpPr/>
          <p:nvPr/>
        </p:nvSpPr>
        <p:spPr>
          <a:xfrm flipH="1">
            <a:off x="704109" y="2421696"/>
            <a:ext cx="135600" cy="135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56"/>
          <p:cNvSpPr/>
          <p:nvPr/>
        </p:nvSpPr>
        <p:spPr>
          <a:xfrm flipH="1">
            <a:off x="1829584" y="4575294"/>
            <a:ext cx="135600" cy="135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56"/>
          <p:cNvSpPr/>
          <p:nvPr/>
        </p:nvSpPr>
        <p:spPr>
          <a:xfrm flipH="1">
            <a:off x="3854325" y="4420685"/>
            <a:ext cx="135600" cy="135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56"/>
          <p:cNvSpPr/>
          <p:nvPr/>
        </p:nvSpPr>
        <p:spPr>
          <a:xfrm flipH="1">
            <a:off x="6034100" y="4584410"/>
            <a:ext cx="135600" cy="135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56"/>
          <p:cNvSpPr/>
          <p:nvPr/>
        </p:nvSpPr>
        <p:spPr>
          <a:xfrm flipH="1" rot="7284166">
            <a:off x="5826743" y="4401909"/>
            <a:ext cx="517032" cy="384435"/>
          </a:xfrm>
          <a:prstGeom prst="ellipse">
            <a:avLst/>
          </a:prstGeom>
          <a:solidFill>
            <a:srgbClr val="93C47D">
              <a:alpha val="7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56"/>
          <p:cNvSpPr txBox="1"/>
          <p:nvPr/>
        </p:nvSpPr>
        <p:spPr>
          <a:xfrm flipH="1" rot="-2190">
            <a:off x="3757119" y="3728267"/>
            <a:ext cx="2354700" cy="30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A61C00"/>
                </a:solidFill>
                <a:latin typeface="Proxima Nova"/>
                <a:ea typeface="Proxima Nova"/>
                <a:cs typeface="Proxima Nova"/>
                <a:sym typeface="Proxima Nova"/>
              </a:rPr>
              <a:t>Diagnostic</a:t>
            </a:r>
            <a:endParaRPr b="1" i="0" sz="1800" u="none" cap="none" strike="noStrike">
              <a:solidFill>
                <a:srgbClr val="A61C00"/>
              </a:solidFill>
              <a:latin typeface="Proxima Nova"/>
              <a:ea typeface="Proxima Nova"/>
              <a:cs typeface="Proxima Nova"/>
              <a:sym typeface="Proxima Nova"/>
            </a:endParaRPr>
          </a:p>
        </p:txBody>
      </p:sp>
      <p:sp>
        <p:nvSpPr>
          <p:cNvPr id="550" name="Google Shape;550;p56"/>
          <p:cNvSpPr/>
          <p:nvPr/>
        </p:nvSpPr>
        <p:spPr>
          <a:xfrm flipH="1">
            <a:off x="4271334" y="776919"/>
            <a:ext cx="135600" cy="135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56"/>
          <p:cNvSpPr/>
          <p:nvPr/>
        </p:nvSpPr>
        <p:spPr>
          <a:xfrm flipH="1">
            <a:off x="6305534" y="1819119"/>
            <a:ext cx="135600" cy="135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56"/>
          <p:cNvSpPr/>
          <p:nvPr/>
        </p:nvSpPr>
        <p:spPr>
          <a:xfrm flipH="1">
            <a:off x="5744409" y="2340694"/>
            <a:ext cx="135600" cy="135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56"/>
          <p:cNvSpPr/>
          <p:nvPr/>
        </p:nvSpPr>
        <p:spPr>
          <a:xfrm flipH="1">
            <a:off x="5828659" y="3161381"/>
            <a:ext cx="135600" cy="135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56"/>
          <p:cNvSpPr/>
          <p:nvPr/>
        </p:nvSpPr>
        <p:spPr>
          <a:xfrm flipH="1">
            <a:off x="8224509" y="3436156"/>
            <a:ext cx="135600" cy="135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56"/>
          <p:cNvSpPr txBox="1"/>
          <p:nvPr/>
        </p:nvSpPr>
        <p:spPr>
          <a:xfrm flipH="1" rot="2240">
            <a:off x="6793075" y="3360932"/>
            <a:ext cx="1381200" cy="39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6FA8DC"/>
                </a:solidFill>
                <a:latin typeface="Proxima Nova"/>
                <a:ea typeface="Proxima Nova"/>
                <a:cs typeface="Proxima Nova"/>
                <a:sym typeface="Proxima Nova"/>
              </a:rPr>
              <a:t>real-world algorithms</a:t>
            </a:r>
            <a:endParaRPr b="1" i="0" sz="1800" u="none" cap="none" strike="noStrike">
              <a:solidFill>
                <a:srgbClr val="6FA8DC"/>
              </a:solidFill>
              <a:latin typeface="Proxima Nova"/>
              <a:ea typeface="Proxima Nova"/>
              <a:cs typeface="Proxima Nova"/>
              <a:sym typeface="Proxima Nova"/>
            </a:endParaRPr>
          </a:p>
        </p:txBody>
      </p:sp>
      <p:sp>
        <p:nvSpPr>
          <p:cNvPr id="556" name="Google Shape;556;p56"/>
          <p:cNvSpPr/>
          <p:nvPr/>
        </p:nvSpPr>
        <p:spPr>
          <a:xfrm flipH="1">
            <a:off x="526959" y="1819121"/>
            <a:ext cx="135600" cy="135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56"/>
          <p:cNvSpPr/>
          <p:nvPr/>
        </p:nvSpPr>
        <p:spPr>
          <a:xfrm flipH="1">
            <a:off x="894609" y="3025771"/>
            <a:ext cx="135600" cy="135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56"/>
          <p:cNvSpPr/>
          <p:nvPr/>
        </p:nvSpPr>
        <p:spPr>
          <a:xfrm flipH="1" rot="-1020427">
            <a:off x="372135" y="1737184"/>
            <a:ext cx="700536" cy="1516933"/>
          </a:xfrm>
          <a:prstGeom prst="ellipse">
            <a:avLst/>
          </a:prstGeom>
          <a:solidFill>
            <a:srgbClr val="A61C00">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56"/>
          <p:cNvSpPr/>
          <p:nvPr/>
        </p:nvSpPr>
        <p:spPr>
          <a:xfrm flipH="1" rot="532911">
            <a:off x="1454359" y="4216787"/>
            <a:ext cx="886024" cy="641568"/>
          </a:xfrm>
          <a:prstGeom prst="ellipse">
            <a:avLst/>
          </a:prstGeom>
          <a:solidFill>
            <a:srgbClr val="F2AD41">
              <a:alpha val="5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56"/>
          <p:cNvSpPr/>
          <p:nvPr/>
        </p:nvSpPr>
        <p:spPr>
          <a:xfrm flipH="1" rot="5241717">
            <a:off x="3795331" y="4120024"/>
            <a:ext cx="351973" cy="736926"/>
          </a:xfrm>
          <a:prstGeom prst="ellipse">
            <a:avLst/>
          </a:prstGeom>
          <a:solidFill>
            <a:srgbClr val="938A80">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56"/>
          <p:cNvSpPr/>
          <p:nvPr/>
        </p:nvSpPr>
        <p:spPr>
          <a:xfrm flipH="1" rot="5402406">
            <a:off x="4185959" y="272025"/>
            <a:ext cx="428700" cy="1286100"/>
          </a:xfrm>
          <a:prstGeom prst="ellipse">
            <a:avLst/>
          </a:prstGeom>
          <a:solidFill>
            <a:srgbClr val="76A5AF">
              <a:alpha val="6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56"/>
          <p:cNvSpPr/>
          <p:nvPr/>
        </p:nvSpPr>
        <p:spPr>
          <a:xfrm flipH="1" rot="1021451">
            <a:off x="5594322" y="1384265"/>
            <a:ext cx="917086" cy="2052175"/>
          </a:xfrm>
          <a:prstGeom prst="ellipse">
            <a:avLst/>
          </a:prstGeom>
          <a:solidFill>
            <a:srgbClr val="5A1E50">
              <a:alpha val="6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56"/>
          <p:cNvSpPr/>
          <p:nvPr/>
        </p:nvSpPr>
        <p:spPr>
          <a:xfrm flipH="1" rot="938434">
            <a:off x="272283" y="1260281"/>
            <a:ext cx="395027" cy="320764"/>
          </a:xfrm>
          <a:prstGeom prst="ellipse">
            <a:avLst/>
          </a:prstGeom>
          <a:solidFill>
            <a:srgbClr val="9FC5E8">
              <a:alpha val="7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56"/>
          <p:cNvSpPr/>
          <p:nvPr/>
        </p:nvSpPr>
        <p:spPr>
          <a:xfrm flipH="1" rot="938434">
            <a:off x="8094783" y="3343556"/>
            <a:ext cx="395027" cy="320764"/>
          </a:xfrm>
          <a:prstGeom prst="ellipse">
            <a:avLst/>
          </a:prstGeom>
          <a:solidFill>
            <a:srgbClr val="9FC5E8">
              <a:alpha val="7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56"/>
          <p:cNvSpPr txBox="1"/>
          <p:nvPr/>
        </p:nvSpPr>
        <p:spPr>
          <a:xfrm>
            <a:off x="365450" y="4380150"/>
            <a:ext cx="976200" cy="52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D9D9D9"/>
                </a:solidFill>
                <a:latin typeface="Proxima Nova"/>
                <a:ea typeface="Proxima Nova"/>
                <a:cs typeface="Proxima Nova"/>
                <a:sym typeface="Proxima Nova"/>
              </a:rPr>
              <a:t>Core Tools</a:t>
            </a:r>
            <a:endParaRPr b="0" i="0" sz="1800" u="none" cap="none" strike="noStrike">
              <a:solidFill>
                <a:srgbClr val="D9D9D9"/>
              </a:solidFill>
              <a:latin typeface="Proxima Nova"/>
              <a:ea typeface="Proxima Nova"/>
              <a:cs typeface="Proxima Nova"/>
              <a:sym typeface="Proxima Nova"/>
            </a:endParaRPr>
          </a:p>
        </p:txBody>
      </p:sp>
      <p:sp>
        <p:nvSpPr>
          <p:cNvPr id="566" name="Google Shape;566;p56"/>
          <p:cNvSpPr txBox="1"/>
          <p:nvPr/>
        </p:nvSpPr>
        <p:spPr>
          <a:xfrm>
            <a:off x="704100" y="1376425"/>
            <a:ext cx="3643500" cy="52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D9D9D9"/>
                </a:solidFill>
                <a:latin typeface="Proxima Nova"/>
                <a:ea typeface="Proxima Nova"/>
                <a:cs typeface="Proxima Nova"/>
                <a:sym typeface="Proxima Nova"/>
              </a:rPr>
              <a:t>User/client</a:t>
            </a:r>
            <a:endParaRPr b="0" i="0" sz="1800" u="none" cap="none" strike="noStrike">
              <a:solidFill>
                <a:srgbClr val="D9D9D9"/>
              </a:solidFill>
              <a:latin typeface="Proxima Nova"/>
              <a:ea typeface="Proxima Nova"/>
              <a:cs typeface="Proxima Nova"/>
              <a:sym typeface="Proxima Nova"/>
            </a:endParaRPr>
          </a:p>
        </p:txBody>
      </p:sp>
      <p:sp>
        <p:nvSpPr>
          <p:cNvPr id="567" name="Google Shape;567;p56"/>
          <p:cNvSpPr txBox="1"/>
          <p:nvPr/>
        </p:nvSpPr>
        <p:spPr>
          <a:xfrm>
            <a:off x="6516350" y="1213225"/>
            <a:ext cx="2134500" cy="52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D9D9D9"/>
                </a:solidFill>
                <a:latin typeface="Proxima Nova"/>
                <a:ea typeface="Proxima Nova"/>
                <a:cs typeface="Proxima Nova"/>
                <a:sym typeface="Proxima Nova"/>
              </a:rPr>
              <a:t>Implementation</a:t>
            </a:r>
            <a:endParaRPr b="0" i="0" sz="1800" u="none" cap="none" strike="noStrike">
              <a:solidFill>
                <a:srgbClr val="D9D9D9"/>
              </a:solidFill>
              <a:latin typeface="Proxima Nova"/>
              <a:ea typeface="Proxima Nova"/>
              <a:cs typeface="Proxima Nova"/>
              <a:sym typeface="Proxima Nova"/>
            </a:endParaRPr>
          </a:p>
        </p:txBody>
      </p:sp>
      <p:sp>
        <p:nvSpPr>
          <p:cNvPr id="568" name="Google Shape;568;p56"/>
          <p:cNvSpPr txBox="1"/>
          <p:nvPr/>
        </p:nvSpPr>
        <p:spPr>
          <a:xfrm>
            <a:off x="4597357" y="205795"/>
            <a:ext cx="4572000" cy="30777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400"/>
              <a:buFont typeface="Arial"/>
              <a:buNone/>
            </a:pPr>
            <a:r>
              <a:rPr b="0" i="0" lang="en" sz="1400" u="none" cap="none" strike="noStrike">
                <a:solidFill>
                  <a:srgbClr val="FFFFFF"/>
                </a:solidFill>
                <a:highlight>
                  <a:srgbClr val="0000FF"/>
                </a:highlight>
                <a:latin typeface="Caveat"/>
                <a:ea typeface="Caveat"/>
                <a:cs typeface="Caveat"/>
                <a:sym typeface="Caveat"/>
              </a:rPr>
              <a:t>Roadmap graphic courtesy of Nick Bowman &amp; Kylie Jue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Course culture + norms</a:t>
            </a:r>
            <a:endParaRPr/>
          </a:p>
        </p:txBody>
      </p:sp>
      <p:sp>
        <p:nvSpPr>
          <p:cNvPr id="574" name="Google Shape;574;p57"/>
          <p:cNvSpPr txBox="1"/>
          <p:nvPr>
            <p:ph idx="1" type="body"/>
          </p:nvPr>
        </p:nvSpPr>
        <p:spPr>
          <a:xfrm>
            <a:off x="311700" y="10762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Please put your mental health and wellbeing first this summer.</a:t>
            </a:r>
            <a:br>
              <a:rPr lang="en"/>
            </a:br>
            <a:endParaRPr/>
          </a:p>
          <a:p>
            <a:pPr indent="0" lvl="0" marL="457200" rtl="0" algn="l">
              <a:lnSpc>
                <a:spcPct val="115000"/>
              </a:lnSpc>
              <a:spcBef>
                <a:spcPts val="0"/>
              </a:spcBef>
              <a:spcAft>
                <a:spcPts val="0"/>
              </a:spcAft>
              <a:buSzPts val="1800"/>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gddfb553392_0_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Course culture + norms</a:t>
            </a:r>
            <a:endParaRPr/>
          </a:p>
        </p:txBody>
      </p:sp>
      <p:sp>
        <p:nvSpPr>
          <p:cNvPr id="580" name="Google Shape;580;gddfb553392_0_5"/>
          <p:cNvSpPr txBox="1"/>
          <p:nvPr>
            <p:ph idx="1" type="body"/>
          </p:nvPr>
        </p:nvSpPr>
        <p:spPr>
          <a:xfrm>
            <a:off x="311700" y="10762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Please put your mental health and wellbeing first this summer.</a:t>
            </a:r>
            <a:br>
              <a:rPr lang="en"/>
            </a:br>
            <a:endParaRPr/>
          </a:p>
          <a:p>
            <a:pPr indent="-342900" lvl="0" marL="457200" rtl="0" algn="l">
              <a:lnSpc>
                <a:spcPct val="115000"/>
              </a:lnSpc>
              <a:spcBef>
                <a:spcPts val="0"/>
              </a:spcBef>
              <a:spcAft>
                <a:spcPts val="0"/>
              </a:spcAft>
              <a:buSzPts val="1800"/>
              <a:buChar char="●"/>
            </a:pPr>
            <a:r>
              <a:rPr lang="en"/>
              <a:t>We’re here to learn - including your instructors!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accent5"/>
              </a:buClr>
              <a:buSzPts val="1100"/>
              <a:buFont typeface="Arial"/>
              <a:buNone/>
            </a:pPr>
            <a:r>
              <a:rPr lang="en"/>
              <a:t>Course culture + norms</a:t>
            </a:r>
            <a:endParaRPr/>
          </a:p>
          <a:p>
            <a:pPr indent="0" lvl="0" marL="0" rtl="0" algn="l">
              <a:lnSpc>
                <a:spcPct val="100000"/>
              </a:lnSpc>
              <a:spcBef>
                <a:spcPts val="0"/>
              </a:spcBef>
              <a:spcAft>
                <a:spcPts val="0"/>
              </a:spcAft>
              <a:buSzPts val="2800"/>
              <a:buNone/>
            </a:pPr>
            <a:r>
              <a:t/>
            </a:r>
            <a:endParaRPr/>
          </a:p>
        </p:txBody>
      </p:sp>
      <p:sp>
        <p:nvSpPr>
          <p:cNvPr id="586" name="Google Shape;586;p58"/>
          <p:cNvSpPr txBox="1"/>
          <p:nvPr>
            <p:ph idx="1" type="body"/>
          </p:nvPr>
        </p:nvSpPr>
        <p:spPr>
          <a:xfrm>
            <a:off x="311700" y="10762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Please put your mental health and wellbeing first this </a:t>
            </a:r>
            <a:r>
              <a:rPr lang="en">
                <a:solidFill>
                  <a:schemeClr val="dk1"/>
                </a:solidFill>
              </a:rPr>
              <a:t>summer</a:t>
            </a:r>
            <a:r>
              <a:rPr lang="en"/>
              <a:t>.</a:t>
            </a:r>
            <a:br>
              <a:rPr lang="en"/>
            </a:br>
            <a:endParaRPr/>
          </a:p>
          <a:p>
            <a:pPr indent="-342900" lvl="0" marL="457200" rtl="0" algn="l">
              <a:lnSpc>
                <a:spcPct val="115000"/>
              </a:lnSpc>
              <a:spcBef>
                <a:spcPts val="0"/>
              </a:spcBef>
              <a:spcAft>
                <a:spcPts val="0"/>
              </a:spcAft>
              <a:buSzPts val="1800"/>
              <a:buChar char="●"/>
            </a:pPr>
            <a:r>
              <a:rPr lang="en"/>
              <a:t>We’re here to learn - including your instructors!</a:t>
            </a:r>
            <a:endParaRPr/>
          </a:p>
          <a:p>
            <a:pPr indent="0" lvl="0" marL="0" rtl="0" algn="ctr">
              <a:lnSpc>
                <a:spcPct val="115000"/>
              </a:lnSpc>
              <a:spcBef>
                <a:spcPts val="1600"/>
              </a:spcBef>
              <a:spcAft>
                <a:spcPts val="1600"/>
              </a:spcAft>
              <a:buSzPts val="1800"/>
              <a:buNone/>
            </a:pPr>
            <a:r>
              <a:rPr b="1" lang="en" sz="2400">
                <a:latin typeface="Caveat"/>
                <a:ea typeface="Caveat"/>
                <a:cs typeface="Caveat"/>
                <a:sym typeface="Caveat"/>
              </a:rPr>
              <a:t>What makes for good learning?</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accent5"/>
              </a:buClr>
              <a:buSzPts val="1100"/>
              <a:buFont typeface="Arial"/>
              <a:buNone/>
            </a:pPr>
            <a:r>
              <a:rPr lang="en"/>
              <a:t>Course culture + norms</a:t>
            </a:r>
            <a:endParaRPr/>
          </a:p>
          <a:p>
            <a:pPr indent="0" lvl="0" marL="0" rtl="0" algn="l">
              <a:lnSpc>
                <a:spcPct val="100000"/>
              </a:lnSpc>
              <a:spcBef>
                <a:spcPts val="0"/>
              </a:spcBef>
              <a:spcAft>
                <a:spcPts val="0"/>
              </a:spcAft>
              <a:buSzPts val="2800"/>
              <a:buNone/>
            </a:pPr>
            <a:r>
              <a:t/>
            </a:r>
            <a:endParaRPr/>
          </a:p>
        </p:txBody>
      </p:sp>
      <p:sp>
        <p:nvSpPr>
          <p:cNvPr id="592" name="Google Shape;592;p59"/>
          <p:cNvSpPr txBox="1"/>
          <p:nvPr>
            <p:ph idx="1" type="body"/>
          </p:nvPr>
        </p:nvSpPr>
        <p:spPr>
          <a:xfrm>
            <a:off x="311700" y="1076275"/>
            <a:ext cx="8520600" cy="3773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Please put your mental health and wellbeing first this </a:t>
            </a:r>
            <a:r>
              <a:rPr lang="en">
                <a:solidFill>
                  <a:schemeClr val="dk1"/>
                </a:solidFill>
              </a:rPr>
              <a:t>summer</a:t>
            </a:r>
            <a:r>
              <a:rPr lang="en"/>
              <a:t>.</a:t>
            </a:r>
            <a:br>
              <a:rPr lang="en"/>
            </a:br>
            <a:endParaRPr/>
          </a:p>
          <a:p>
            <a:pPr indent="-342900" lvl="0" marL="457200" rtl="0" algn="l">
              <a:lnSpc>
                <a:spcPct val="115000"/>
              </a:lnSpc>
              <a:spcBef>
                <a:spcPts val="0"/>
              </a:spcBef>
              <a:spcAft>
                <a:spcPts val="0"/>
              </a:spcAft>
              <a:buSzPts val="1800"/>
              <a:buChar char="●"/>
            </a:pPr>
            <a:r>
              <a:rPr lang="en"/>
              <a:t>We’re here to learn - including your instructors!</a:t>
            </a:r>
            <a:endParaRPr/>
          </a:p>
          <a:p>
            <a:pPr indent="0" lvl="0" marL="0" rtl="0" algn="ctr">
              <a:lnSpc>
                <a:spcPct val="115000"/>
              </a:lnSpc>
              <a:spcBef>
                <a:spcPts val="1600"/>
              </a:spcBef>
              <a:spcAft>
                <a:spcPts val="0"/>
              </a:spcAft>
              <a:buSzPts val="1800"/>
              <a:buNone/>
            </a:pPr>
            <a:r>
              <a:rPr b="1" lang="en" sz="2400">
                <a:latin typeface="Caveat"/>
                <a:ea typeface="Caveat"/>
                <a:cs typeface="Caveat"/>
                <a:sym typeface="Caveat"/>
              </a:rPr>
              <a:t>What makes for good learning?</a:t>
            </a:r>
            <a:endParaRPr b="1" sz="2400">
              <a:latin typeface="Caveat"/>
              <a:ea typeface="Caveat"/>
              <a:cs typeface="Caveat"/>
              <a:sym typeface="Caveat"/>
            </a:endParaRPr>
          </a:p>
          <a:p>
            <a:pPr indent="-342900" lvl="0" marL="457200" rtl="0" algn="l">
              <a:lnSpc>
                <a:spcPct val="115000"/>
              </a:lnSpc>
              <a:spcBef>
                <a:spcPts val="1600"/>
              </a:spcBef>
              <a:spcAft>
                <a:spcPts val="0"/>
              </a:spcAft>
              <a:buSzPts val="1800"/>
              <a:buAutoNum type="arabicPeriod"/>
            </a:pPr>
            <a:r>
              <a:rPr lang="en"/>
              <a:t>Safe environment</a:t>
            </a:r>
            <a:endParaRPr/>
          </a:p>
          <a:p>
            <a:pPr indent="-342900" lvl="1" marL="914400" rtl="0" algn="l">
              <a:lnSpc>
                <a:spcPct val="115000"/>
              </a:lnSpc>
              <a:spcBef>
                <a:spcPts val="0"/>
              </a:spcBef>
              <a:spcAft>
                <a:spcPts val="0"/>
              </a:spcAft>
              <a:buSzPts val="1800"/>
              <a:buChar char="○"/>
            </a:pPr>
            <a:r>
              <a:rPr lang="en" sz="1800"/>
              <a:t>Be kind and respectful to one another in breakout rooms, section, and Ed.</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6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Course culture + norms</a:t>
            </a:r>
            <a:endParaRPr/>
          </a:p>
          <a:p>
            <a:pPr indent="0" lvl="0" marL="0" rtl="0" algn="l">
              <a:lnSpc>
                <a:spcPct val="100000"/>
              </a:lnSpc>
              <a:spcBef>
                <a:spcPts val="0"/>
              </a:spcBef>
              <a:spcAft>
                <a:spcPts val="0"/>
              </a:spcAft>
              <a:buSzPts val="2800"/>
              <a:buNone/>
            </a:pPr>
            <a:r>
              <a:t/>
            </a:r>
            <a:endParaRPr/>
          </a:p>
        </p:txBody>
      </p:sp>
      <p:sp>
        <p:nvSpPr>
          <p:cNvPr id="598" name="Google Shape;598;p60"/>
          <p:cNvSpPr txBox="1"/>
          <p:nvPr>
            <p:ph idx="1" type="body"/>
          </p:nvPr>
        </p:nvSpPr>
        <p:spPr>
          <a:xfrm>
            <a:off x="311700" y="1076275"/>
            <a:ext cx="8520600" cy="3773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Please put your mental health and wellbeing first this </a:t>
            </a:r>
            <a:r>
              <a:rPr lang="en">
                <a:solidFill>
                  <a:schemeClr val="dk1"/>
                </a:solidFill>
              </a:rPr>
              <a:t>summer</a:t>
            </a:r>
            <a:r>
              <a:rPr lang="en"/>
              <a:t>.</a:t>
            </a:r>
            <a:br>
              <a:rPr lang="en"/>
            </a:br>
            <a:endParaRPr/>
          </a:p>
          <a:p>
            <a:pPr indent="-342900" lvl="0" marL="457200" rtl="0" algn="l">
              <a:lnSpc>
                <a:spcPct val="115000"/>
              </a:lnSpc>
              <a:spcBef>
                <a:spcPts val="0"/>
              </a:spcBef>
              <a:spcAft>
                <a:spcPts val="0"/>
              </a:spcAft>
              <a:buSzPts val="1800"/>
              <a:buChar char="●"/>
            </a:pPr>
            <a:r>
              <a:rPr lang="en"/>
              <a:t>We’re here to learn - including your instructors!</a:t>
            </a:r>
            <a:endParaRPr/>
          </a:p>
          <a:p>
            <a:pPr indent="0" lvl="0" marL="0" rtl="0" algn="ctr">
              <a:lnSpc>
                <a:spcPct val="115000"/>
              </a:lnSpc>
              <a:spcBef>
                <a:spcPts val="1600"/>
              </a:spcBef>
              <a:spcAft>
                <a:spcPts val="0"/>
              </a:spcAft>
              <a:buSzPts val="1800"/>
              <a:buNone/>
            </a:pPr>
            <a:r>
              <a:rPr b="1" lang="en" sz="2400">
                <a:latin typeface="Caveat"/>
                <a:ea typeface="Caveat"/>
                <a:cs typeface="Caveat"/>
                <a:sym typeface="Caveat"/>
              </a:rPr>
              <a:t>What makes for good learning?</a:t>
            </a:r>
            <a:endParaRPr b="1" sz="2400">
              <a:latin typeface="Caveat"/>
              <a:ea typeface="Caveat"/>
              <a:cs typeface="Caveat"/>
              <a:sym typeface="Caveat"/>
            </a:endParaRPr>
          </a:p>
          <a:p>
            <a:pPr indent="-342900" lvl="0" marL="457200" rtl="0" algn="l">
              <a:lnSpc>
                <a:spcPct val="115000"/>
              </a:lnSpc>
              <a:spcBef>
                <a:spcPts val="1600"/>
              </a:spcBef>
              <a:spcAft>
                <a:spcPts val="0"/>
              </a:spcAft>
              <a:buSzPts val="1800"/>
              <a:buAutoNum type="arabicPeriod"/>
            </a:pPr>
            <a:r>
              <a:rPr lang="en"/>
              <a:t>Safe environment</a:t>
            </a:r>
            <a:endParaRPr/>
          </a:p>
          <a:p>
            <a:pPr indent="-342900" lvl="1" marL="914400" rtl="0" algn="l">
              <a:lnSpc>
                <a:spcPct val="115000"/>
              </a:lnSpc>
              <a:spcBef>
                <a:spcPts val="0"/>
              </a:spcBef>
              <a:spcAft>
                <a:spcPts val="0"/>
              </a:spcAft>
              <a:buSzPts val="1800"/>
              <a:buChar char="○"/>
            </a:pPr>
            <a:r>
              <a:rPr lang="en" sz="1800"/>
              <a:t>Be kind and respectful to one another in breakout rooms, section, and Ed.</a:t>
            </a:r>
            <a:endParaRPr sz="1800"/>
          </a:p>
          <a:p>
            <a:pPr indent="-342900" lvl="0" marL="457200" rtl="0" algn="l">
              <a:lnSpc>
                <a:spcPct val="115000"/>
              </a:lnSpc>
              <a:spcBef>
                <a:spcPts val="0"/>
              </a:spcBef>
              <a:spcAft>
                <a:spcPts val="0"/>
              </a:spcAft>
              <a:buSzPts val="1800"/>
              <a:buAutoNum type="arabicPeriod"/>
            </a:pPr>
            <a:r>
              <a:rPr lang="en"/>
              <a:t>Active engagement</a:t>
            </a:r>
            <a:endParaRPr/>
          </a:p>
          <a:p>
            <a:pPr indent="-342900" lvl="1" marL="914400" rtl="0" algn="l">
              <a:lnSpc>
                <a:spcPct val="115000"/>
              </a:lnSpc>
              <a:spcBef>
                <a:spcPts val="0"/>
              </a:spcBef>
              <a:spcAft>
                <a:spcPts val="0"/>
              </a:spcAft>
              <a:buSzPts val="1800"/>
              <a:buChar char="○"/>
            </a:pPr>
            <a:r>
              <a:rPr lang="en" sz="1800"/>
              <a:t>Put your best foot forward in all parts of your learning process including lectures and assignments.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Course culture + norms</a:t>
            </a:r>
            <a:endParaRPr/>
          </a:p>
          <a:p>
            <a:pPr indent="0" lvl="0" marL="0" rtl="0" algn="l">
              <a:lnSpc>
                <a:spcPct val="100000"/>
              </a:lnSpc>
              <a:spcBef>
                <a:spcPts val="0"/>
              </a:spcBef>
              <a:spcAft>
                <a:spcPts val="0"/>
              </a:spcAft>
              <a:buSzPts val="2800"/>
              <a:buNone/>
            </a:pPr>
            <a:r>
              <a:t/>
            </a:r>
            <a:endParaRPr/>
          </a:p>
        </p:txBody>
      </p:sp>
      <p:sp>
        <p:nvSpPr>
          <p:cNvPr id="604" name="Google Shape;604;p61"/>
          <p:cNvSpPr txBox="1"/>
          <p:nvPr>
            <p:ph idx="1" type="body"/>
          </p:nvPr>
        </p:nvSpPr>
        <p:spPr>
          <a:xfrm>
            <a:off x="311700" y="1076275"/>
            <a:ext cx="8520600" cy="3773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Please put your mental health and wellbeing first this </a:t>
            </a:r>
            <a:r>
              <a:rPr lang="en">
                <a:solidFill>
                  <a:schemeClr val="dk1"/>
                </a:solidFill>
              </a:rPr>
              <a:t>summer</a:t>
            </a:r>
            <a:r>
              <a:rPr lang="en"/>
              <a:t>.</a:t>
            </a:r>
            <a:br>
              <a:rPr lang="en"/>
            </a:br>
            <a:endParaRPr/>
          </a:p>
          <a:p>
            <a:pPr indent="-342900" lvl="0" marL="457200" rtl="0" algn="l">
              <a:lnSpc>
                <a:spcPct val="115000"/>
              </a:lnSpc>
              <a:spcBef>
                <a:spcPts val="0"/>
              </a:spcBef>
              <a:spcAft>
                <a:spcPts val="0"/>
              </a:spcAft>
              <a:buSzPts val="1800"/>
              <a:buChar char="●"/>
            </a:pPr>
            <a:r>
              <a:rPr lang="en"/>
              <a:t>We’re here to learn - including your instructors!</a:t>
            </a:r>
            <a:endParaRPr/>
          </a:p>
          <a:p>
            <a:pPr indent="0" lvl="0" marL="0" rtl="0" algn="ctr">
              <a:lnSpc>
                <a:spcPct val="115000"/>
              </a:lnSpc>
              <a:spcBef>
                <a:spcPts val="1600"/>
              </a:spcBef>
              <a:spcAft>
                <a:spcPts val="0"/>
              </a:spcAft>
              <a:buSzPts val="1800"/>
              <a:buNone/>
            </a:pPr>
            <a:r>
              <a:rPr b="1" lang="en" sz="2400">
                <a:latin typeface="Caveat"/>
                <a:ea typeface="Caveat"/>
                <a:cs typeface="Caveat"/>
                <a:sym typeface="Caveat"/>
              </a:rPr>
              <a:t>What makes for good learning?</a:t>
            </a:r>
            <a:endParaRPr b="1" sz="2400">
              <a:latin typeface="Caveat"/>
              <a:ea typeface="Caveat"/>
              <a:cs typeface="Caveat"/>
              <a:sym typeface="Caveat"/>
            </a:endParaRPr>
          </a:p>
          <a:p>
            <a:pPr indent="-342900" lvl="0" marL="457200" rtl="0" algn="l">
              <a:lnSpc>
                <a:spcPct val="115000"/>
              </a:lnSpc>
              <a:spcBef>
                <a:spcPts val="1600"/>
              </a:spcBef>
              <a:spcAft>
                <a:spcPts val="0"/>
              </a:spcAft>
              <a:buSzPts val="1800"/>
              <a:buAutoNum type="arabicPeriod"/>
            </a:pPr>
            <a:r>
              <a:rPr lang="en"/>
              <a:t>Safe environment</a:t>
            </a:r>
            <a:endParaRPr/>
          </a:p>
          <a:p>
            <a:pPr indent="-342900" lvl="1" marL="914400" rtl="0" algn="l">
              <a:lnSpc>
                <a:spcPct val="115000"/>
              </a:lnSpc>
              <a:spcBef>
                <a:spcPts val="0"/>
              </a:spcBef>
              <a:spcAft>
                <a:spcPts val="0"/>
              </a:spcAft>
              <a:buSzPts val="1800"/>
              <a:buChar char="○"/>
            </a:pPr>
            <a:r>
              <a:rPr lang="en" sz="1800"/>
              <a:t>Be kind and respectful to one another in breakout rooms, section, and Ed.</a:t>
            </a:r>
            <a:endParaRPr sz="1800"/>
          </a:p>
          <a:p>
            <a:pPr indent="-342900" lvl="0" marL="457200" rtl="0" algn="l">
              <a:lnSpc>
                <a:spcPct val="115000"/>
              </a:lnSpc>
              <a:spcBef>
                <a:spcPts val="0"/>
              </a:spcBef>
              <a:spcAft>
                <a:spcPts val="0"/>
              </a:spcAft>
              <a:buSzPts val="1800"/>
              <a:buAutoNum type="arabicPeriod"/>
            </a:pPr>
            <a:r>
              <a:rPr lang="en"/>
              <a:t>Active engagement</a:t>
            </a:r>
            <a:endParaRPr/>
          </a:p>
          <a:p>
            <a:pPr indent="-342900" lvl="1" marL="914400" rtl="0" algn="l">
              <a:lnSpc>
                <a:spcPct val="115000"/>
              </a:lnSpc>
              <a:spcBef>
                <a:spcPts val="0"/>
              </a:spcBef>
              <a:spcAft>
                <a:spcPts val="0"/>
              </a:spcAft>
              <a:buSzPts val="1800"/>
              <a:buChar char="○"/>
            </a:pPr>
            <a:r>
              <a:rPr lang="en" sz="1800"/>
              <a:t>Put your best foot forward in all parts of your learning process: lectures, assignments, etc.</a:t>
            </a:r>
            <a:endParaRPr sz="1800"/>
          </a:p>
          <a:p>
            <a:pPr indent="-342900" lvl="0" marL="457200" rtl="0" algn="l">
              <a:lnSpc>
                <a:spcPct val="115000"/>
              </a:lnSpc>
              <a:spcBef>
                <a:spcPts val="0"/>
              </a:spcBef>
              <a:spcAft>
                <a:spcPts val="0"/>
              </a:spcAft>
              <a:buSzPts val="1800"/>
              <a:buAutoNum type="arabicPeriod"/>
            </a:pPr>
            <a:r>
              <a:rPr lang="en"/>
              <a:t>Celebration of struggle</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6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Zoom norms</a:t>
            </a:r>
            <a:endParaRPr/>
          </a:p>
        </p:txBody>
      </p:sp>
      <p:sp>
        <p:nvSpPr>
          <p:cNvPr id="610" name="Google Shape;610;p6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Avoid video fatigue – it’s okay to turn off your video during lecture. </a:t>
            </a:r>
            <a:br>
              <a:rPr lang="en"/>
            </a:br>
            <a:endParaRPr sz="1000"/>
          </a:p>
          <a:p>
            <a:pPr indent="-342900" lvl="0" marL="457200" rtl="0" algn="l">
              <a:lnSpc>
                <a:spcPct val="115000"/>
              </a:lnSpc>
              <a:spcBef>
                <a:spcPts val="0"/>
              </a:spcBef>
              <a:spcAft>
                <a:spcPts val="0"/>
              </a:spcAft>
              <a:buSzPts val="1800"/>
              <a:buChar char="●"/>
            </a:pPr>
            <a:r>
              <a:rPr lang="en"/>
              <a:t>But if you can turn on video during breakout rooms and sections, please try to do so!</a:t>
            </a:r>
            <a:br>
              <a:rPr lang="en"/>
            </a:br>
            <a:endParaRPr sz="1050"/>
          </a:p>
          <a:p>
            <a:pPr indent="-342900" lvl="0" marL="457200" rtl="0" algn="l">
              <a:lnSpc>
                <a:spcPct val="115000"/>
              </a:lnSpc>
              <a:spcBef>
                <a:spcPts val="0"/>
              </a:spcBef>
              <a:spcAft>
                <a:spcPts val="0"/>
              </a:spcAft>
              <a:buSzPts val="1800"/>
              <a:buChar char="●"/>
            </a:pPr>
            <a:r>
              <a:rPr lang="en"/>
              <a:t>You will be muted by default.  If you have questions during lecture, type them into the chat.</a:t>
            </a:r>
            <a:br>
              <a:rPr lang="en"/>
            </a:br>
            <a:endParaRPr sz="1050"/>
          </a:p>
          <a:p>
            <a:pPr indent="-342900" lvl="0" marL="457200" rtl="0" algn="l">
              <a:lnSpc>
                <a:spcPct val="115000"/>
              </a:lnSpc>
              <a:spcBef>
                <a:spcPts val="0"/>
              </a:spcBef>
              <a:spcAft>
                <a:spcPts val="0"/>
              </a:spcAft>
              <a:buSzPts val="1800"/>
              <a:buChar char="●"/>
            </a:pPr>
            <a:r>
              <a:rPr lang="en"/>
              <a:t>Use the chat only for asking questions.</a:t>
            </a:r>
            <a:endParaRPr/>
          </a:p>
          <a:p>
            <a:pPr indent="0" lvl="0" marL="114300" rtl="0" algn="l">
              <a:lnSpc>
                <a:spcPct val="115000"/>
              </a:lnSpc>
              <a:spcBef>
                <a:spcPts val="0"/>
              </a:spcBef>
              <a:spcAft>
                <a:spcPts val="0"/>
              </a:spcAft>
              <a:buSzPts val="1800"/>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6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
              <a:t>Course logistics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6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
              <a:t>Why should I come to lecture?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2"/>
          <p:cNvSpPr txBox="1"/>
          <p:nvPr/>
        </p:nvSpPr>
        <p:spPr>
          <a:xfrm>
            <a:off x="1147396" y="1011115"/>
            <a:ext cx="6849207" cy="35394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chemeClr val="accent3"/>
                </a:solidFill>
                <a:latin typeface="Arial"/>
                <a:ea typeface="Arial"/>
                <a:cs typeface="Arial"/>
                <a:sym typeface="Arial"/>
              </a:rPr>
              <a:t>Please feel free to use the </a:t>
            </a:r>
            <a:r>
              <a:rPr b="0" i="0" lang="en" sz="3200" u="none" cap="none" strike="noStrike">
                <a:solidFill>
                  <a:srgbClr val="D7890E"/>
                </a:solidFill>
                <a:latin typeface="Arial"/>
                <a:ea typeface="Arial"/>
                <a:cs typeface="Arial"/>
                <a:sym typeface="Arial"/>
              </a:rPr>
              <a:t>Q&amp;A</a:t>
            </a:r>
            <a:r>
              <a:rPr b="0" i="0" lang="en" sz="3200" u="none" cap="none" strike="noStrike">
                <a:solidFill>
                  <a:schemeClr val="accent3"/>
                </a:solidFill>
                <a:latin typeface="Arial"/>
                <a:ea typeface="Arial"/>
                <a:cs typeface="Arial"/>
                <a:sym typeface="Arial"/>
              </a:rPr>
              <a:t> feature on Zoom to ask Qs.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accent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chemeClr val="accent3"/>
                </a:solidFill>
                <a:latin typeface="Arial"/>
                <a:ea typeface="Arial"/>
                <a:cs typeface="Arial"/>
                <a:sym typeface="Arial"/>
              </a:rPr>
              <a:t>Please do not answer other students’ Qs in the chat.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chemeClr val="accent3"/>
                </a:solidFill>
                <a:latin typeface="Arial"/>
                <a:ea typeface="Arial"/>
                <a:cs typeface="Arial"/>
                <a:sym typeface="Arial"/>
              </a:rPr>
              <a:t>The course staff will respond to Qs.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accent3"/>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6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Our teaching goal: </a:t>
            </a:r>
            <a:br>
              <a:rPr lang="en"/>
            </a:br>
            <a:r>
              <a:rPr lang="en"/>
              <a:t>Lectures are fun and bring the material alive</a:t>
            </a:r>
            <a:endParaRPr/>
          </a:p>
        </p:txBody>
      </p:sp>
      <p:sp>
        <p:nvSpPr>
          <p:cNvPr id="626" name="Google Shape;626;p65"/>
          <p:cNvSpPr txBox="1"/>
          <p:nvPr>
            <p:ph idx="1" type="body"/>
          </p:nvPr>
        </p:nvSpPr>
        <p:spPr>
          <a:xfrm>
            <a:off x="311700" y="1823807"/>
            <a:ext cx="8520600" cy="3416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Char char="●"/>
            </a:pPr>
            <a:r>
              <a:rPr lang="en" sz="2000"/>
              <a:t>Not just us talking at you: active learning exercises</a:t>
            </a:r>
            <a:br>
              <a:rPr lang="en" sz="2000"/>
            </a:br>
            <a:endParaRPr sz="2000"/>
          </a:p>
          <a:p>
            <a:pPr indent="-355600" lvl="0" marL="457200" rtl="0" algn="l">
              <a:lnSpc>
                <a:spcPct val="115000"/>
              </a:lnSpc>
              <a:spcBef>
                <a:spcPts val="0"/>
              </a:spcBef>
              <a:spcAft>
                <a:spcPts val="0"/>
              </a:spcAft>
              <a:buSzPts val="2000"/>
              <a:buChar char="●"/>
            </a:pPr>
            <a:r>
              <a:rPr lang="en" sz="2000"/>
              <a:t>Quick lecture-to-usage turnaround for concepts covered in class</a:t>
            </a:r>
            <a:br>
              <a:rPr lang="en" sz="2000"/>
            </a:br>
            <a:endParaRPr sz="20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6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
              <a:t>How will I be assessed?</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pic>
        <p:nvPicPr>
          <p:cNvPr id="636" name="Google Shape;636;p67"/>
          <p:cNvPicPr preferRelativeResize="0"/>
          <p:nvPr/>
        </p:nvPicPr>
        <p:blipFill rotWithShape="1">
          <a:blip r:embed="rId3">
            <a:alphaModFix/>
          </a:blip>
          <a:srcRect b="0" l="2836" r="0" t="0"/>
          <a:stretch/>
        </p:blipFill>
        <p:spPr>
          <a:xfrm>
            <a:off x="2469625" y="1133050"/>
            <a:ext cx="4331224" cy="3421376"/>
          </a:xfrm>
          <a:prstGeom prst="rect">
            <a:avLst/>
          </a:prstGeom>
          <a:noFill/>
          <a:ln>
            <a:noFill/>
          </a:ln>
        </p:spPr>
      </p:pic>
      <p:cxnSp>
        <p:nvCxnSpPr>
          <p:cNvPr id="637" name="Google Shape;637;p67"/>
          <p:cNvCxnSpPr/>
          <p:nvPr/>
        </p:nvCxnSpPr>
        <p:spPr>
          <a:xfrm>
            <a:off x="636608" y="1388952"/>
            <a:ext cx="3431893" cy="0"/>
          </a:xfrm>
          <a:prstGeom prst="straightConnector1">
            <a:avLst/>
          </a:prstGeom>
          <a:noFill/>
          <a:ln cap="flat" cmpd="sng" w="9525">
            <a:solidFill>
              <a:srgbClr val="928A80"/>
            </a:solidFill>
            <a:prstDash val="solid"/>
            <a:round/>
            <a:headEnd len="sm" w="sm" type="none"/>
            <a:tailEnd len="med" w="med" type="triangle"/>
          </a:ln>
        </p:spPr>
      </p:cxnSp>
      <p:cxnSp>
        <p:nvCxnSpPr>
          <p:cNvPr id="638" name="Google Shape;638;p67"/>
          <p:cNvCxnSpPr/>
          <p:nvPr/>
        </p:nvCxnSpPr>
        <p:spPr>
          <a:xfrm>
            <a:off x="636608" y="2050638"/>
            <a:ext cx="2617807" cy="0"/>
          </a:xfrm>
          <a:prstGeom prst="straightConnector1">
            <a:avLst/>
          </a:prstGeom>
          <a:noFill/>
          <a:ln cap="flat" cmpd="sng" w="9525">
            <a:solidFill>
              <a:srgbClr val="928A80"/>
            </a:solidFill>
            <a:prstDash val="solid"/>
            <a:round/>
            <a:headEnd len="sm" w="sm" type="none"/>
            <a:tailEnd len="med" w="med" type="triangle"/>
          </a:ln>
        </p:spPr>
      </p:cxnSp>
      <p:cxnSp>
        <p:nvCxnSpPr>
          <p:cNvPr id="639" name="Google Shape;639;p67"/>
          <p:cNvCxnSpPr/>
          <p:nvPr/>
        </p:nvCxnSpPr>
        <p:spPr>
          <a:xfrm>
            <a:off x="677119" y="3428025"/>
            <a:ext cx="3431893" cy="0"/>
          </a:xfrm>
          <a:prstGeom prst="straightConnector1">
            <a:avLst/>
          </a:prstGeom>
          <a:noFill/>
          <a:ln cap="flat" cmpd="sng" w="9525">
            <a:solidFill>
              <a:srgbClr val="928A80"/>
            </a:solidFill>
            <a:prstDash val="solid"/>
            <a:round/>
            <a:headEnd len="sm" w="sm" type="none"/>
            <a:tailEnd len="med" w="med" type="triangle"/>
          </a:ln>
        </p:spPr>
      </p:cxnSp>
      <p:cxnSp>
        <p:nvCxnSpPr>
          <p:cNvPr id="640" name="Google Shape;640;p67"/>
          <p:cNvCxnSpPr/>
          <p:nvPr/>
        </p:nvCxnSpPr>
        <p:spPr>
          <a:xfrm rot="10800000">
            <a:off x="5480614" y="3605505"/>
            <a:ext cx="2806859" cy="0"/>
          </a:xfrm>
          <a:prstGeom prst="straightConnector1">
            <a:avLst/>
          </a:prstGeom>
          <a:noFill/>
          <a:ln cap="flat" cmpd="sng" w="9525">
            <a:solidFill>
              <a:srgbClr val="928A80"/>
            </a:solidFill>
            <a:prstDash val="solid"/>
            <a:round/>
            <a:headEnd len="sm" w="sm" type="none"/>
            <a:tailEnd len="med" w="med" type="triangle"/>
          </a:ln>
        </p:spPr>
      </p:cxnSp>
      <p:sp>
        <p:nvSpPr>
          <p:cNvPr id="641" name="Google Shape;641;p67"/>
          <p:cNvSpPr txBox="1"/>
          <p:nvPr/>
        </p:nvSpPr>
        <p:spPr>
          <a:xfrm>
            <a:off x="538229" y="1112267"/>
            <a:ext cx="696024"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accent5"/>
                </a:solidFill>
                <a:latin typeface="Arial"/>
                <a:ea typeface="Arial"/>
                <a:cs typeface="Arial"/>
                <a:sym typeface="Arial"/>
              </a:rPr>
              <a:t>Section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928A8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928A80"/>
                </a:solidFill>
                <a:latin typeface="Arial"/>
                <a:ea typeface="Arial"/>
                <a:cs typeface="Arial"/>
                <a:sym typeface="Arial"/>
              </a:rPr>
              <a:t>10%</a:t>
            </a:r>
            <a:endParaRPr b="0" i="0" sz="1400" u="none" cap="none" strike="noStrike">
              <a:solidFill>
                <a:srgbClr val="000000"/>
              </a:solidFill>
              <a:latin typeface="Arial"/>
              <a:ea typeface="Arial"/>
              <a:cs typeface="Arial"/>
              <a:sym typeface="Arial"/>
            </a:endParaRPr>
          </a:p>
        </p:txBody>
      </p:sp>
      <p:sp>
        <p:nvSpPr>
          <p:cNvPr id="642" name="Google Shape;642;p67"/>
          <p:cNvSpPr txBox="1"/>
          <p:nvPr/>
        </p:nvSpPr>
        <p:spPr>
          <a:xfrm>
            <a:off x="532944" y="1767804"/>
            <a:ext cx="170110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Mid-quarter diagnostic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00"/>
              <a:buFont typeface="Arial"/>
              <a:buNone/>
            </a:pPr>
            <a:r>
              <a:t/>
            </a:r>
            <a:endParaRPr b="0" i="0" sz="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928A80"/>
                </a:solidFill>
                <a:latin typeface="Arial"/>
                <a:ea typeface="Arial"/>
                <a:cs typeface="Arial"/>
                <a:sym typeface="Arial"/>
              </a:rPr>
              <a:t>15%</a:t>
            </a:r>
            <a:endParaRPr b="0" i="0" sz="1400" u="none" cap="none" strike="noStrike">
              <a:solidFill>
                <a:srgbClr val="000000"/>
              </a:solidFill>
              <a:latin typeface="Arial"/>
              <a:ea typeface="Arial"/>
              <a:cs typeface="Arial"/>
              <a:sym typeface="Arial"/>
            </a:endParaRPr>
          </a:p>
        </p:txBody>
      </p:sp>
      <p:sp>
        <p:nvSpPr>
          <p:cNvPr id="643" name="Google Shape;643;p67"/>
          <p:cNvSpPr txBox="1"/>
          <p:nvPr/>
        </p:nvSpPr>
        <p:spPr>
          <a:xfrm>
            <a:off x="584527" y="3144588"/>
            <a:ext cx="2020105"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End of quarter assessment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928A80"/>
                </a:solidFill>
                <a:latin typeface="Arial"/>
                <a:ea typeface="Arial"/>
                <a:cs typeface="Arial"/>
                <a:sym typeface="Arial"/>
              </a:rPr>
              <a:t>15%</a:t>
            </a:r>
            <a:endParaRPr b="0" i="0" sz="1200" u="none" cap="none" strike="noStrike">
              <a:solidFill>
                <a:srgbClr val="928A80"/>
              </a:solidFill>
              <a:latin typeface="Arial"/>
              <a:ea typeface="Arial"/>
              <a:cs typeface="Arial"/>
              <a:sym typeface="Arial"/>
            </a:endParaRPr>
          </a:p>
        </p:txBody>
      </p:sp>
      <p:sp>
        <p:nvSpPr>
          <p:cNvPr id="644" name="Google Shape;644;p67"/>
          <p:cNvSpPr txBox="1"/>
          <p:nvPr/>
        </p:nvSpPr>
        <p:spPr>
          <a:xfrm>
            <a:off x="7246476" y="3336200"/>
            <a:ext cx="112082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Programming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928A80"/>
                </a:solidFill>
                <a:latin typeface="Arial"/>
                <a:ea typeface="Arial"/>
                <a:cs typeface="Arial"/>
                <a:sym typeface="Arial"/>
              </a:rPr>
              <a:t>                 60%</a:t>
            </a:r>
            <a:endParaRPr b="0" i="0" sz="1400" u="none" cap="none" strike="noStrike">
              <a:solidFill>
                <a:srgbClr val="000000"/>
              </a:solidFill>
              <a:latin typeface="Arial"/>
              <a:ea typeface="Arial"/>
              <a:cs typeface="Arial"/>
              <a:sym typeface="Arial"/>
            </a:endParaRPr>
          </a:p>
        </p:txBody>
      </p:sp>
      <p:sp>
        <p:nvSpPr>
          <p:cNvPr id="645" name="Google Shape;645;p67"/>
          <p:cNvSpPr txBox="1"/>
          <p:nvPr/>
        </p:nvSpPr>
        <p:spPr>
          <a:xfrm>
            <a:off x="410084" y="283362"/>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00000"/>
                </a:solidFill>
                <a:latin typeface="Arial"/>
                <a:ea typeface="Arial"/>
                <a:cs typeface="Arial"/>
                <a:sym typeface="Arial"/>
              </a:rPr>
              <a:t>What we will ask you to do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pic>
        <p:nvPicPr>
          <p:cNvPr id="650" name="Google Shape;650;p68"/>
          <p:cNvPicPr preferRelativeResize="0"/>
          <p:nvPr/>
        </p:nvPicPr>
        <p:blipFill rotWithShape="1">
          <a:blip r:embed="rId3">
            <a:alphaModFix/>
          </a:blip>
          <a:srcRect b="0" l="2210" r="0" t="0"/>
          <a:stretch/>
        </p:blipFill>
        <p:spPr>
          <a:xfrm>
            <a:off x="2441775" y="1133050"/>
            <a:ext cx="4359075" cy="3421376"/>
          </a:xfrm>
          <a:prstGeom prst="rect">
            <a:avLst/>
          </a:prstGeom>
          <a:noFill/>
          <a:ln>
            <a:noFill/>
          </a:ln>
        </p:spPr>
      </p:pic>
      <p:cxnSp>
        <p:nvCxnSpPr>
          <p:cNvPr id="651" name="Google Shape;651;p68"/>
          <p:cNvCxnSpPr/>
          <p:nvPr/>
        </p:nvCxnSpPr>
        <p:spPr>
          <a:xfrm>
            <a:off x="636608" y="1388952"/>
            <a:ext cx="3431893" cy="0"/>
          </a:xfrm>
          <a:prstGeom prst="straightConnector1">
            <a:avLst/>
          </a:prstGeom>
          <a:noFill/>
          <a:ln cap="flat" cmpd="sng" w="9525">
            <a:solidFill>
              <a:srgbClr val="928A80"/>
            </a:solidFill>
            <a:prstDash val="solid"/>
            <a:round/>
            <a:headEnd len="sm" w="sm" type="none"/>
            <a:tailEnd len="med" w="med" type="triangle"/>
          </a:ln>
        </p:spPr>
      </p:cxnSp>
      <p:cxnSp>
        <p:nvCxnSpPr>
          <p:cNvPr id="652" name="Google Shape;652;p68"/>
          <p:cNvCxnSpPr/>
          <p:nvPr/>
        </p:nvCxnSpPr>
        <p:spPr>
          <a:xfrm>
            <a:off x="636608" y="2050638"/>
            <a:ext cx="2617807" cy="0"/>
          </a:xfrm>
          <a:prstGeom prst="straightConnector1">
            <a:avLst/>
          </a:prstGeom>
          <a:noFill/>
          <a:ln cap="flat" cmpd="sng" w="9525">
            <a:solidFill>
              <a:srgbClr val="928A80"/>
            </a:solidFill>
            <a:prstDash val="solid"/>
            <a:round/>
            <a:headEnd len="sm" w="sm" type="none"/>
            <a:tailEnd len="med" w="med" type="triangle"/>
          </a:ln>
        </p:spPr>
      </p:cxnSp>
      <p:cxnSp>
        <p:nvCxnSpPr>
          <p:cNvPr id="653" name="Google Shape;653;p68"/>
          <p:cNvCxnSpPr/>
          <p:nvPr/>
        </p:nvCxnSpPr>
        <p:spPr>
          <a:xfrm>
            <a:off x="677119" y="3428025"/>
            <a:ext cx="3431893" cy="0"/>
          </a:xfrm>
          <a:prstGeom prst="straightConnector1">
            <a:avLst/>
          </a:prstGeom>
          <a:noFill/>
          <a:ln cap="flat" cmpd="sng" w="9525">
            <a:solidFill>
              <a:srgbClr val="928A80"/>
            </a:solidFill>
            <a:prstDash val="solid"/>
            <a:round/>
            <a:headEnd len="sm" w="sm" type="none"/>
            <a:tailEnd len="med" w="med" type="triangle"/>
          </a:ln>
        </p:spPr>
      </p:cxnSp>
      <p:cxnSp>
        <p:nvCxnSpPr>
          <p:cNvPr id="654" name="Google Shape;654;p68"/>
          <p:cNvCxnSpPr/>
          <p:nvPr/>
        </p:nvCxnSpPr>
        <p:spPr>
          <a:xfrm rot="10800000">
            <a:off x="5480614" y="3605505"/>
            <a:ext cx="2806859" cy="0"/>
          </a:xfrm>
          <a:prstGeom prst="straightConnector1">
            <a:avLst/>
          </a:prstGeom>
          <a:noFill/>
          <a:ln cap="flat" cmpd="sng" w="9525">
            <a:solidFill>
              <a:srgbClr val="928A80"/>
            </a:solidFill>
            <a:prstDash val="solid"/>
            <a:round/>
            <a:headEnd len="sm" w="sm" type="none"/>
            <a:tailEnd len="med" w="med" type="triangle"/>
          </a:ln>
        </p:spPr>
      </p:cxnSp>
      <p:sp>
        <p:nvSpPr>
          <p:cNvPr id="655" name="Google Shape;655;p68"/>
          <p:cNvSpPr txBox="1"/>
          <p:nvPr/>
        </p:nvSpPr>
        <p:spPr>
          <a:xfrm>
            <a:off x="538229" y="1112267"/>
            <a:ext cx="696024"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accent5"/>
                </a:solidFill>
                <a:latin typeface="Arial"/>
                <a:ea typeface="Arial"/>
                <a:cs typeface="Arial"/>
                <a:sym typeface="Arial"/>
              </a:rPr>
              <a:t>Section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928A8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928A80"/>
                </a:solidFill>
                <a:latin typeface="Arial"/>
                <a:ea typeface="Arial"/>
                <a:cs typeface="Arial"/>
                <a:sym typeface="Arial"/>
              </a:rPr>
              <a:t>10%</a:t>
            </a:r>
            <a:endParaRPr b="0" i="0" sz="1400" u="none" cap="none" strike="noStrike">
              <a:solidFill>
                <a:srgbClr val="000000"/>
              </a:solidFill>
              <a:latin typeface="Arial"/>
              <a:ea typeface="Arial"/>
              <a:cs typeface="Arial"/>
              <a:sym typeface="Arial"/>
            </a:endParaRPr>
          </a:p>
        </p:txBody>
      </p:sp>
      <p:sp>
        <p:nvSpPr>
          <p:cNvPr id="656" name="Google Shape;656;p68"/>
          <p:cNvSpPr txBox="1"/>
          <p:nvPr/>
        </p:nvSpPr>
        <p:spPr>
          <a:xfrm>
            <a:off x="532944" y="1767804"/>
            <a:ext cx="170110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Mid-quarter diagnostic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00"/>
              <a:buFont typeface="Arial"/>
              <a:buNone/>
            </a:pPr>
            <a:r>
              <a:t/>
            </a:r>
            <a:endParaRPr b="0" i="0" sz="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928A80"/>
                </a:solidFill>
                <a:latin typeface="Arial"/>
                <a:ea typeface="Arial"/>
                <a:cs typeface="Arial"/>
                <a:sym typeface="Arial"/>
              </a:rPr>
              <a:t>15%</a:t>
            </a:r>
            <a:endParaRPr b="0" i="0" sz="1400" u="none" cap="none" strike="noStrike">
              <a:solidFill>
                <a:srgbClr val="000000"/>
              </a:solidFill>
              <a:latin typeface="Arial"/>
              <a:ea typeface="Arial"/>
              <a:cs typeface="Arial"/>
              <a:sym typeface="Arial"/>
            </a:endParaRPr>
          </a:p>
        </p:txBody>
      </p:sp>
      <p:sp>
        <p:nvSpPr>
          <p:cNvPr id="657" name="Google Shape;657;p68"/>
          <p:cNvSpPr txBox="1"/>
          <p:nvPr/>
        </p:nvSpPr>
        <p:spPr>
          <a:xfrm>
            <a:off x="584527" y="3144588"/>
            <a:ext cx="2020105"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End of quarter assessment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928A80"/>
                </a:solidFill>
                <a:latin typeface="Arial"/>
                <a:ea typeface="Arial"/>
                <a:cs typeface="Arial"/>
                <a:sym typeface="Arial"/>
              </a:rPr>
              <a:t>15%</a:t>
            </a:r>
            <a:endParaRPr b="0" i="0" sz="1200" u="none" cap="none" strike="noStrike">
              <a:solidFill>
                <a:srgbClr val="928A80"/>
              </a:solidFill>
              <a:latin typeface="Arial"/>
              <a:ea typeface="Arial"/>
              <a:cs typeface="Arial"/>
              <a:sym typeface="Arial"/>
            </a:endParaRPr>
          </a:p>
        </p:txBody>
      </p:sp>
      <p:sp>
        <p:nvSpPr>
          <p:cNvPr id="658" name="Google Shape;658;p68"/>
          <p:cNvSpPr txBox="1"/>
          <p:nvPr/>
        </p:nvSpPr>
        <p:spPr>
          <a:xfrm>
            <a:off x="7246476" y="3336200"/>
            <a:ext cx="112082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Programming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928A80"/>
                </a:solidFill>
                <a:latin typeface="Arial"/>
                <a:ea typeface="Arial"/>
                <a:cs typeface="Arial"/>
                <a:sym typeface="Arial"/>
              </a:rPr>
              <a:t>                 60%</a:t>
            </a:r>
            <a:endParaRPr b="0" i="0" sz="1400" u="none" cap="none" strike="noStrike">
              <a:solidFill>
                <a:srgbClr val="000000"/>
              </a:solidFill>
              <a:latin typeface="Arial"/>
              <a:ea typeface="Arial"/>
              <a:cs typeface="Arial"/>
              <a:sym typeface="Arial"/>
            </a:endParaRPr>
          </a:p>
        </p:txBody>
      </p:sp>
      <p:pic>
        <p:nvPicPr>
          <p:cNvPr id="659" name="Google Shape;659;p68"/>
          <p:cNvPicPr preferRelativeResize="0"/>
          <p:nvPr/>
        </p:nvPicPr>
        <p:blipFill rotWithShape="1">
          <a:blip r:embed="rId4">
            <a:alphaModFix/>
          </a:blip>
          <a:srcRect b="15718" l="0" r="0" t="0"/>
          <a:stretch/>
        </p:blipFill>
        <p:spPr>
          <a:xfrm rot="6578273">
            <a:off x="7326750" y="2358803"/>
            <a:ext cx="1102198" cy="880600"/>
          </a:xfrm>
          <a:prstGeom prst="rect">
            <a:avLst/>
          </a:prstGeom>
          <a:noFill/>
          <a:ln>
            <a:noFill/>
          </a:ln>
        </p:spPr>
      </p:pic>
      <p:sp>
        <p:nvSpPr>
          <p:cNvPr id="660" name="Google Shape;660;p68"/>
          <p:cNvSpPr txBox="1"/>
          <p:nvPr/>
        </p:nvSpPr>
        <p:spPr>
          <a:xfrm>
            <a:off x="404297" y="285166"/>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00000"/>
                </a:solidFill>
                <a:latin typeface="Arial"/>
                <a:ea typeface="Arial"/>
                <a:cs typeface="Arial"/>
                <a:sym typeface="Arial"/>
              </a:rPr>
              <a:t>What we will ask you to do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Programming assignments</a:t>
            </a:r>
            <a:endParaRPr/>
          </a:p>
        </p:txBody>
      </p:sp>
      <p:sp>
        <p:nvSpPr>
          <p:cNvPr id="666" name="Google Shape;666;p6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000000"/>
              </a:buClr>
              <a:buSzPts val="2000"/>
              <a:buChar char="●"/>
            </a:pPr>
            <a:r>
              <a:rPr lang="en" sz="2000">
                <a:solidFill>
                  <a:srgbClr val="000000"/>
                </a:solidFill>
              </a:rPr>
              <a:t>There will be 6 total</a:t>
            </a:r>
            <a:endParaRPr/>
          </a:p>
          <a:p>
            <a:pPr indent="0" lvl="0" marL="101600" rtl="0" algn="l">
              <a:lnSpc>
                <a:spcPct val="115000"/>
              </a:lnSpc>
              <a:spcBef>
                <a:spcPts val="0"/>
              </a:spcBef>
              <a:spcAft>
                <a:spcPts val="0"/>
              </a:spcAft>
              <a:buClr>
                <a:srgbClr val="000000"/>
              </a:buClr>
              <a:buSzPts val="2000"/>
              <a:buNone/>
            </a:pPr>
            <a:r>
              <a:t/>
            </a:r>
            <a:endParaRPr sz="2000">
              <a:solidFill>
                <a:srgbClr val="000000"/>
              </a:solidFill>
            </a:endParaRPr>
          </a:p>
          <a:p>
            <a:pPr indent="-355600" lvl="1" marL="914400" rtl="0" algn="l">
              <a:lnSpc>
                <a:spcPct val="115000"/>
              </a:lnSpc>
              <a:spcBef>
                <a:spcPts val="0"/>
              </a:spcBef>
              <a:spcAft>
                <a:spcPts val="0"/>
              </a:spcAft>
              <a:buClr>
                <a:srgbClr val="000000"/>
              </a:buClr>
              <a:buSzPts val="2000"/>
              <a:buChar char="○"/>
            </a:pPr>
            <a:r>
              <a:rPr lang="en" sz="2000">
                <a:solidFill>
                  <a:srgbClr val="000000"/>
                </a:solidFill>
              </a:rPr>
              <a:t>A1: C++ Legs</a:t>
            </a:r>
            <a:endParaRPr sz="2000">
              <a:solidFill>
                <a:srgbClr val="000000"/>
              </a:solidFill>
            </a:endParaRPr>
          </a:p>
          <a:p>
            <a:pPr indent="-355600" lvl="1" marL="914400" rtl="0" algn="l">
              <a:lnSpc>
                <a:spcPct val="115000"/>
              </a:lnSpc>
              <a:spcBef>
                <a:spcPts val="0"/>
              </a:spcBef>
              <a:spcAft>
                <a:spcPts val="0"/>
              </a:spcAft>
              <a:buClr>
                <a:srgbClr val="000000"/>
              </a:buClr>
              <a:buSzPts val="2000"/>
              <a:buChar char="○"/>
            </a:pPr>
            <a:r>
              <a:rPr lang="en" sz="2000">
                <a:solidFill>
                  <a:srgbClr val="000000"/>
                </a:solidFill>
              </a:rPr>
              <a:t>A2: Using abstractions (abstract data structures)</a:t>
            </a:r>
            <a:endParaRPr sz="2000">
              <a:solidFill>
                <a:srgbClr val="000000"/>
              </a:solidFill>
            </a:endParaRPr>
          </a:p>
          <a:p>
            <a:pPr indent="-355600" lvl="1" marL="914400" rtl="0" algn="l">
              <a:lnSpc>
                <a:spcPct val="115000"/>
              </a:lnSpc>
              <a:spcBef>
                <a:spcPts val="0"/>
              </a:spcBef>
              <a:spcAft>
                <a:spcPts val="0"/>
              </a:spcAft>
              <a:buClr>
                <a:srgbClr val="000000"/>
              </a:buClr>
              <a:buSzPts val="2000"/>
              <a:buChar char="○"/>
            </a:pPr>
            <a:r>
              <a:rPr lang="en" sz="2000">
                <a:solidFill>
                  <a:srgbClr val="000000"/>
                </a:solidFill>
              </a:rPr>
              <a:t>A3: Recursion</a:t>
            </a:r>
            <a:endParaRPr sz="2000">
              <a:solidFill>
                <a:srgbClr val="000000"/>
              </a:solidFill>
            </a:endParaRPr>
          </a:p>
          <a:p>
            <a:pPr indent="-355600" lvl="1" marL="914400" rtl="0" algn="l">
              <a:lnSpc>
                <a:spcPct val="115000"/>
              </a:lnSpc>
              <a:spcBef>
                <a:spcPts val="0"/>
              </a:spcBef>
              <a:spcAft>
                <a:spcPts val="0"/>
              </a:spcAft>
              <a:buClr>
                <a:srgbClr val="000000"/>
              </a:buClr>
              <a:buSzPts val="2000"/>
              <a:buChar char="○"/>
            </a:pPr>
            <a:r>
              <a:rPr lang="en" sz="2000">
                <a:solidFill>
                  <a:srgbClr val="000000"/>
                </a:solidFill>
              </a:rPr>
              <a:t>A4: Defining the abstraction boundary itself</a:t>
            </a:r>
            <a:endParaRPr sz="2000">
              <a:solidFill>
                <a:srgbClr val="000000"/>
              </a:solidFill>
            </a:endParaRPr>
          </a:p>
          <a:p>
            <a:pPr indent="-355600" lvl="1" marL="914400" rtl="0" algn="l">
              <a:lnSpc>
                <a:spcPct val="115000"/>
              </a:lnSpc>
              <a:spcBef>
                <a:spcPts val="0"/>
              </a:spcBef>
              <a:spcAft>
                <a:spcPts val="0"/>
              </a:spcAft>
              <a:buClr>
                <a:srgbClr val="000000"/>
              </a:buClr>
              <a:buSzPts val="2000"/>
              <a:buChar char="○"/>
            </a:pPr>
            <a:r>
              <a:rPr lang="en" sz="2000">
                <a:solidFill>
                  <a:srgbClr val="000000"/>
                </a:solidFill>
              </a:rPr>
              <a:t>A5: Implementation-side of the abstraction boundary</a:t>
            </a:r>
            <a:endParaRPr sz="2000">
              <a:solidFill>
                <a:srgbClr val="000000"/>
              </a:solidFill>
            </a:endParaRPr>
          </a:p>
          <a:p>
            <a:pPr indent="-355600" lvl="1" marL="914400" rtl="0" algn="l">
              <a:lnSpc>
                <a:spcPct val="115000"/>
              </a:lnSpc>
              <a:spcBef>
                <a:spcPts val="0"/>
              </a:spcBef>
              <a:spcAft>
                <a:spcPts val="0"/>
              </a:spcAft>
              <a:buClr>
                <a:srgbClr val="000000"/>
              </a:buClr>
              <a:buSzPts val="2000"/>
              <a:buChar char="○"/>
            </a:pPr>
            <a:r>
              <a:rPr lang="en" sz="2000">
                <a:solidFill>
                  <a:srgbClr val="000000"/>
                </a:solidFill>
              </a:rPr>
              <a:t>A6: Real-world algorithms</a:t>
            </a:r>
            <a:endParaRPr sz="2000">
              <a:solidFill>
                <a:srgbClr val="000000"/>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7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Programming assignments</a:t>
            </a:r>
            <a:endParaRPr/>
          </a:p>
          <a:p>
            <a:pPr indent="0" lvl="0" marL="0" rtl="0" algn="l">
              <a:lnSpc>
                <a:spcPct val="100000"/>
              </a:lnSpc>
              <a:spcBef>
                <a:spcPts val="0"/>
              </a:spcBef>
              <a:spcAft>
                <a:spcPts val="0"/>
              </a:spcAft>
              <a:buSzPts val="2800"/>
              <a:buNone/>
            </a:pPr>
            <a:r>
              <a:t/>
            </a:r>
            <a:endParaRPr/>
          </a:p>
        </p:txBody>
      </p:sp>
      <p:sp>
        <p:nvSpPr>
          <p:cNvPr id="672" name="Google Shape;672;p7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accent4"/>
              </a:buClr>
              <a:buSzPts val="2000"/>
              <a:buChar char="●"/>
            </a:pPr>
            <a:r>
              <a:rPr lang="en" sz="2000">
                <a:solidFill>
                  <a:schemeClr val="accent4"/>
                </a:solidFill>
              </a:rPr>
              <a:t>There will be 6 total</a:t>
            </a:r>
            <a:endParaRPr sz="2000">
              <a:solidFill>
                <a:schemeClr val="accent4"/>
              </a:solidFill>
            </a:endParaRPr>
          </a:p>
          <a:p>
            <a:pPr indent="-355600" lvl="0" marL="457200" rtl="0" algn="l">
              <a:lnSpc>
                <a:spcPct val="115000"/>
              </a:lnSpc>
              <a:spcBef>
                <a:spcPts val="0"/>
              </a:spcBef>
              <a:spcAft>
                <a:spcPts val="0"/>
              </a:spcAft>
              <a:buClr>
                <a:srgbClr val="000000"/>
              </a:buClr>
              <a:buSzPts val="2000"/>
              <a:buChar char="●"/>
            </a:pPr>
            <a:r>
              <a:rPr lang="en" sz="2000">
                <a:solidFill>
                  <a:srgbClr val="000000"/>
                </a:solidFill>
              </a:rPr>
              <a:t>Graded on </a:t>
            </a:r>
            <a:r>
              <a:rPr b="1" lang="en" sz="2000">
                <a:solidFill>
                  <a:srgbClr val="000000"/>
                </a:solidFill>
              </a:rPr>
              <a:t>functionality</a:t>
            </a:r>
            <a:r>
              <a:rPr lang="en" sz="2000">
                <a:solidFill>
                  <a:srgbClr val="000000"/>
                </a:solidFill>
              </a:rPr>
              <a:t> and </a:t>
            </a:r>
            <a:r>
              <a:rPr b="1" lang="en" sz="2000">
                <a:solidFill>
                  <a:srgbClr val="000000"/>
                </a:solidFill>
              </a:rPr>
              <a:t>style</a:t>
            </a:r>
            <a:r>
              <a:rPr lang="en" sz="2000">
                <a:solidFill>
                  <a:srgbClr val="000000"/>
                </a:solidFill>
              </a:rPr>
              <a:t> using buckets</a:t>
            </a:r>
            <a:endParaRPr b="1" sz="2000">
              <a:solidFill>
                <a:srgbClr val="000000"/>
              </a:solidFill>
            </a:endParaRPr>
          </a:p>
          <a:p>
            <a:pPr indent="0" lvl="0" marL="914400" rtl="0" algn="l">
              <a:lnSpc>
                <a:spcPct val="115000"/>
              </a:lnSpc>
              <a:spcBef>
                <a:spcPts val="1600"/>
              </a:spcBef>
              <a:spcAft>
                <a:spcPts val="1600"/>
              </a:spcAft>
              <a:buSzPts val="1800"/>
              <a:buNone/>
            </a:pPr>
            <a:br>
              <a:rPr lang="en" sz="2000">
                <a:solidFill>
                  <a:srgbClr val="000000"/>
                </a:solidFill>
              </a:rPr>
            </a:br>
            <a:br>
              <a:rPr lang="en" sz="2000">
                <a:solidFill>
                  <a:srgbClr val="000000"/>
                </a:solidFill>
              </a:rPr>
            </a:br>
            <a:br>
              <a:rPr lang="en" sz="2000">
                <a:solidFill>
                  <a:srgbClr val="000000"/>
                </a:solidFill>
              </a:rPr>
            </a:br>
            <a:r>
              <a:rPr b="1" lang="en" sz="2000">
                <a:solidFill>
                  <a:srgbClr val="000000"/>
                </a:solidFill>
              </a:rPr>
              <a:t>✓	</a:t>
            </a:r>
            <a:r>
              <a:rPr lang="en" sz="2000">
                <a:solidFill>
                  <a:srgbClr val="000000"/>
                </a:solidFill>
              </a:rPr>
              <a:t>	Meets requirements, possibly with a few small problems</a:t>
            </a:r>
            <a:br>
              <a:rPr lang="en" sz="2000">
                <a:solidFill>
                  <a:srgbClr val="000000"/>
                </a:solidFill>
              </a:rPr>
            </a:br>
            <a:br>
              <a:rPr lang="en" sz="2000">
                <a:solidFill>
                  <a:srgbClr val="000000"/>
                </a:solidFill>
              </a:rPr>
            </a:br>
            <a:endParaRPr sz="20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Programming assignments</a:t>
            </a:r>
            <a:endParaRPr/>
          </a:p>
          <a:p>
            <a:pPr indent="0" lvl="0" marL="0" rtl="0" algn="l">
              <a:lnSpc>
                <a:spcPct val="100000"/>
              </a:lnSpc>
              <a:spcBef>
                <a:spcPts val="0"/>
              </a:spcBef>
              <a:spcAft>
                <a:spcPts val="0"/>
              </a:spcAft>
              <a:buSzPts val="2800"/>
              <a:buNone/>
            </a:pPr>
            <a:r>
              <a:t/>
            </a:r>
            <a:endParaRPr/>
          </a:p>
        </p:txBody>
      </p:sp>
      <p:sp>
        <p:nvSpPr>
          <p:cNvPr id="678" name="Google Shape;678;p7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accent4"/>
              </a:buClr>
              <a:buSzPts val="2000"/>
              <a:buChar char="●"/>
            </a:pPr>
            <a:r>
              <a:rPr lang="en" sz="2000">
                <a:solidFill>
                  <a:schemeClr val="accent4"/>
                </a:solidFill>
              </a:rPr>
              <a:t>There will be 6 total</a:t>
            </a:r>
            <a:endParaRPr sz="2000">
              <a:solidFill>
                <a:schemeClr val="accent4"/>
              </a:solidFill>
            </a:endParaRPr>
          </a:p>
          <a:p>
            <a:pPr indent="-355600" lvl="0" marL="457200" rtl="0" algn="l">
              <a:lnSpc>
                <a:spcPct val="115000"/>
              </a:lnSpc>
              <a:spcBef>
                <a:spcPts val="0"/>
              </a:spcBef>
              <a:spcAft>
                <a:spcPts val="0"/>
              </a:spcAft>
              <a:buClr>
                <a:srgbClr val="000000"/>
              </a:buClr>
              <a:buSzPts val="2000"/>
              <a:buChar char="●"/>
            </a:pPr>
            <a:r>
              <a:rPr lang="en" sz="2000">
                <a:solidFill>
                  <a:srgbClr val="000000"/>
                </a:solidFill>
              </a:rPr>
              <a:t>Graded on </a:t>
            </a:r>
            <a:r>
              <a:rPr b="1" lang="en" sz="2000">
                <a:solidFill>
                  <a:srgbClr val="000000"/>
                </a:solidFill>
              </a:rPr>
              <a:t>functionality</a:t>
            </a:r>
            <a:r>
              <a:rPr lang="en" sz="2000">
                <a:solidFill>
                  <a:srgbClr val="000000"/>
                </a:solidFill>
              </a:rPr>
              <a:t> and </a:t>
            </a:r>
            <a:r>
              <a:rPr b="1" lang="en" sz="2000">
                <a:solidFill>
                  <a:srgbClr val="000000"/>
                </a:solidFill>
              </a:rPr>
              <a:t>style</a:t>
            </a:r>
            <a:r>
              <a:rPr lang="en" sz="2000">
                <a:solidFill>
                  <a:srgbClr val="000000"/>
                </a:solidFill>
              </a:rPr>
              <a:t> using buckets</a:t>
            </a:r>
            <a:endParaRPr b="1" sz="2000">
              <a:solidFill>
                <a:srgbClr val="000000"/>
              </a:solidFill>
            </a:endParaRPr>
          </a:p>
          <a:p>
            <a:pPr indent="0" lvl="0" marL="914400" rtl="0" algn="l">
              <a:lnSpc>
                <a:spcPct val="115000"/>
              </a:lnSpc>
              <a:spcBef>
                <a:spcPts val="1600"/>
              </a:spcBef>
              <a:spcAft>
                <a:spcPts val="1600"/>
              </a:spcAft>
              <a:buSzPts val="1800"/>
              <a:buNone/>
            </a:pPr>
            <a:br>
              <a:rPr lang="en" sz="2000">
                <a:solidFill>
                  <a:srgbClr val="000000"/>
                </a:solidFill>
              </a:rPr>
            </a:br>
            <a:br>
              <a:rPr lang="en" sz="2000">
                <a:solidFill>
                  <a:srgbClr val="000000"/>
                </a:solidFill>
              </a:rPr>
            </a:br>
            <a:r>
              <a:rPr b="1" lang="en" sz="2000">
                <a:solidFill>
                  <a:srgbClr val="000000"/>
                </a:solidFill>
              </a:rPr>
              <a:t>✓+	</a:t>
            </a:r>
            <a:r>
              <a:rPr lang="en" sz="2000">
                <a:solidFill>
                  <a:srgbClr val="000000"/>
                </a:solidFill>
              </a:rPr>
              <a:t>	Satisfies all requirements for the assignment</a:t>
            </a:r>
            <a:br>
              <a:rPr lang="en" sz="2000">
                <a:solidFill>
                  <a:srgbClr val="000000"/>
                </a:solidFill>
              </a:rPr>
            </a:br>
            <a:r>
              <a:rPr b="1" lang="en" sz="2000">
                <a:solidFill>
                  <a:srgbClr val="000000"/>
                </a:solidFill>
              </a:rPr>
              <a:t>✓	</a:t>
            </a:r>
            <a:r>
              <a:rPr lang="en" sz="2000">
                <a:solidFill>
                  <a:srgbClr val="000000"/>
                </a:solidFill>
              </a:rPr>
              <a:t>	Meets requirements, possibly with a few small problems</a:t>
            </a:r>
            <a:br>
              <a:rPr lang="en" sz="2000">
                <a:solidFill>
                  <a:srgbClr val="000000"/>
                </a:solidFill>
              </a:rPr>
            </a:br>
            <a:r>
              <a:rPr b="1" lang="en" sz="2000">
                <a:solidFill>
                  <a:srgbClr val="000000"/>
                </a:solidFill>
              </a:rPr>
              <a:t>✓-</a:t>
            </a:r>
            <a:r>
              <a:rPr lang="en" sz="2000">
                <a:solidFill>
                  <a:srgbClr val="000000"/>
                </a:solidFill>
              </a:rPr>
              <a:t>		Has problems serious enough to fall short of requirements</a:t>
            </a:r>
            <a:br>
              <a:rPr lang="en" sz="2000">
                <a:solidFill>
                  <a:srgbClr val="000000"/>
                </a:solidFill>
              </a:rPr>
            </a:br>
            <a:endParaRPr sz="20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7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Programming assignments</a:t>
            </a:r>
            <a:endParaRPr/>
          </a:p>
          <a:p>
            <a:pPr indent="0" lvl="0" marL="0" rtl="0" algn="l">
              <a:lnSpc>
                <a:spcPct val="100000"/>
              </a:lnSpc>
              <a:spcBef>
                <a:spcPts val="0"/>
              </a:spcBef>
              <a:spcAft>
                <a:spcPts val="0"/>
              </a:spcAft>
              <a:buSzPts val="2800"/>
              <a:buNone/>
            </a:pPr>
            <a:r>
              <a:t/>
            </a:r>
            <a:endParaRPr/>
          </a:p>
        </p:txBody>
      </p:sp>
      <p:sp>
        <p:nvSpPr>
          <p:cNvPr id="684" name="Google Shape;684;p72"/>
          <p:cNvSpPr txBox="1"/>
          <p:nvPr>
            <p:ph idx="1" type="body"/>
          </p:nvPr>
        </p:nvSpPr>
        <p:spPr>
          <a:xfrm>
            <a:off x="311700" y="829350"/>
            <a:ext cx="8520600" cy="34164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Clr>
                <a:schemeClr val="accent4"/>
              </a:buClr>
              <a:buSzPts val="2000"/>
              <a:buNone/>
            </a:pPr>
            <a:r>
              <a:t/>
            </a:r>
            <a:endParaRPr sz="2000">
              <a:solidFill>
                <a:schemeClr val="accent4"/>
              </a:solidFill>
            </a:endParaRPr>
          </a:p>
          <a:p>
            <a:pPr indent="-355600" lvl="0" marL="457200" rtl="0" algn="l">
              <a:lnSpc>
                <a:spcPct val="115000"/>
              </a:lnSpc>
              <a:spcBef>
                <a:spcPts val="0"/>
              </a:spcBef>
              <a:spcAft>
                <a:spcPts val="0"/>
              </a:spcAft>
              <a:buClr>
                <a:schemeClr val="accent4"/>
              </a:buClr>
              <a:buSzPts val="2000"/>
              <a:buChar char="●"/>
            </a:pPr>
            <a:r>
              <a:rPr lang="en" sz="2000">
                <a:solidFill>
                  <a:schemeClr val="accent4"/>
                </a:solidFill>
              </a:rPr>
              <a:t>There will be 6 total</a:t>
            </a:r>
            <a:endParaRPr sz="2000">
              <a:solidFill>
                <a:schemeClr val="accent4"/>
              </a:solidFill>
            </a:endParaRPr>
          </a:p>
          <a:p>
            <a:pPr indent="-355600" lvl="0" marL="457200" rtl="0" algn="l">
              <a:lnSpc>
                <a:spcPct val="115000"/>
              </a:lnSpc>
              <a:spcBef>
                <a:spcPts val="0"/>
              </a:spcBef>
              <a:spcAft>
                <a:spcPts val="0"/>
              </a:spcAft>
              <a:buClr>
                <a:srgbClr val="000000"/>
              </a:buClr>
              <a:buSzPts val="2000"/>
              <a:buChar char="●"/>
            </a:pPr>
            <a:r>
              <a:rPr lang="en" sz="2000">
                <a:solidFill>
                  <a:srgbClr val="000000"/>
                </a:solidFill>
              </a:rPr>
              <a:t>Graded on </a:t>
            </a:r>
            <a:r>
              <a:rPr b="1" lang="en" sz="2000">
                <a:solidFill>
                  <a:srgbClr val="000000"/>
                </a:solidFill>
              </a:rPr>
              <a:t>functionality</a:t>
            </a:r>
            <a:r>
              <a:rPr lang="en" sz="2000">
                <a:solidFill>
                  <a:srgbClr val="000000"/>
                </a:solidFill>
              </a:rPr>
              <a:t> and </a:t>
            </a:r>
            <a:r>
              <a:rPr b="1" lang="en" sz="2000">
                <a:solidFill>
                  <a:srgbClr val="000000"/>
                </a:solidFill>
              </a:rPr>
              <a:t>style</a:t>
            </a:r>
            <a:r>
              <a:rPr lang="en" sz="2000">
                <a:solidFill>
                  <a:srgbClr val="000000"/>
                </a:solidFill>
              </a:rPr>
              <a:t> using buckets</a:t>
            </a:r>
            <a:endParaRPr sz="2000">
              <a:solidFill>
                <a:srgbClr val="000000"/>
              </a:solidFill>
            </a:endParaRPr>
          </a:p>
          <a:p>
            <a:pPr indent="0" lvl="0" marL="857250" rtl="0" algn="l">
              <a:lnSpc>
                <a:spcPct val="100000"/>
              </a:lnSpc>
              <a:spcBef>
                <a:spcPts val="1600"/>
              </a:spcBef>
              <a:spcAft>
                <a:spcPts val="1600"/>
              </a:spcAft>
              <a:buSzPts val="1800"/>
              <a:buNone/>
            </a:pPr>
            <a:r>
              <a:rPr b="1" lang="en" sz="2000">
                <a:solidFill>
                  <a:srgbClr val="000000"/>
                </a:solidFill>
              </a:rPr>
              <a:t>++</a:t>
            </a:r>
            <a:r>
              <a:rPr lang="en" sz="2000">
                <a:solidFill>
                  <a:srgbClr val="000000"/>
                </a:solidFill>
              </a:rPr>
              <a:t>		Absolutely fantastic submission (extremely rare)</a:t>
            </a:r>
            <a:br>
              <a:rPr lang="en" sz="2000">
                <a:solidFill>
                  <a:srgbClr val="000000"/>
                </a:solidFill>
              </a:rPr>
            </a:br>
            <a:r>
              <a:rPr b="1" lang="en" sz="2000">
                <a:solidFill>
                  <a:srgbClr val="000000"/>
                </a:solidFill>
              </a:rPr>
              <a:t>+</a:t>
            </a:r>
            <a:r>
              <a:rPr lang="en" sz="2000">
                <a:solidFill>
                  <a:srgbClr val="000000"/>
                </a:solidFill>
              </a:rPr>
              <a:t>		"Perfect" or exceeds our standard expectations</a:t>
            </a:r>
            <a:br>
              <a:rPr lang="en" sz="2000">
                <a:solidFill>
                  <a:srgbClr val="000000"/>
                </a:solidFill>
              </a:rPr>
            </a:br>
            <a:r>
              <a:rPr b="1" lang="en" sz="2000">
                <a:solidFill>
                  <a:srgbClr val="000000"/>
                </a:solidFill>
              </a:rPr>
              <a:t>✓+	</a:t>
            </a:r>
            <a:r>
              <a:rPr lang="en" sz="2000">
                <a:solidFill>
                  <a:srgbClr val="000000"/>
                </a:solidFill>
              </a:rPr>
              <a:t>	Satisfies all requirements for the assignment</a:t>
            </a:r>
            <a:br>
              <a:rPr lang="en" sz="2000">
                <a:solidFill>
                  <a:srgbClr val="000000"/>
                </a:solidFill>
              </a:rPr>
            </a:br>
            <a:r>
              <a:rPr b="1" lang="en" sz="2000">
                <a:solidFill>
                  <a:srgbClr val="000000"/>
                </a:solidFill>
              </a:rPr>
              <a:t>✓	</a:t>
            </a:r>
            <a:r>
              <a:rPr lang="en" sz="2000">
                <a:solidFill>
                  <a:srgbClr val="000000"/>
                </a:solidFill>
              </a:rPr>
              <a:t>	Meets requirements, possibly with a few small problems</a:t>
            </a:r>
            <a:br>
              <a:rPr lang="en" sz="2000">
                <a:solidFill>
                  <a:srgbClr val="000000"/>
                </a:solidFill>
              </a:rPr>
            </a:br>
            <a:r>
              <a:rPr b="1" lang="en" sz="2000">
                <a:solidFill>
                  <a:srgbClr val="000000"/>
                </a:solidFill>
              </a:rPr>
              <a:t>✓-</a:t>
            </a:r>
            <a:r>
              <a:rPr lang="en" sz="2000">
                <a:solidFill>
                  <a:srgbClr val="000000"/>
                </a:solidFill>
              </a:rPr>
              <a:t>		Has problems serious enough to fall short of requirements</a:t>
            </a:r>
            <a:br>
              <a:rPr lang="en" sz="2000">
                <a:solidFill>
                  <a:srgbClr val="000000"/>
                </a:solidFill>
              </a:rPr>
            </a:br>
            <a:r>
              <a:rPr b="1" lang="en" sz="2000">
                <a:solidFill>
                  <a:srgbClr val="000000"/>
                </a:solidFill>
              </a:rPr>
              <a:t>-	</a:t>
            </a:r>
            <a:r>
              <a:rPr lang="en" sz="2000">
                <a:solidFill>
                  <a:srgbClr val="000000"/>
                </a:solidFill>
              </a:rPr>
              <a:t>	Extremely serious problems, but shows some effort</a:t>
            </a:r>
            <a:br>
              <a:rPr lang="en" sz="2000">
                <a:solidFill>
                  <a:srgbClr val="000000"/>
                </a:solidFill>
              </a:rPr>
            </a:br>
            <a:r>
              <a:rPr b="1" lang="en" sz="2000">
                <a:solidFill>
                  <a:srgbClr val="000000"/>
                </a:solidFill>
              </a:rPr>
              <a:t>--	</a:t>
            </a:r>
            <a:r>
              <a:rPr lang="en" sz="2000">
                <a:solidFill>
                  <a:srgbClr val="000000"/>
                </a:solidFill>
              </a:rPr>
              <a:t>	Shows little effort and does not represent passing work</a:t>
            </a:r>
            <a:endParaRPr sz="20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7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Programming assignments</a:t>
            </a:r>
            <a:endParaRPr/>
          </a:p>
          <a:p>
            <a:pPr indent="0" lvl="0" marL="0" rtl="0" algn="l">
              <a:lnSpc>
                <a:spcPct val="100000"/>
              </a:lnSpc>
              <a:spcBef>
                <a:spcPts val="0"/>
              </a:spcBef>
              <a:spcAft>
                <a:spcPts val="0"/>
              </a:spcAft>
              <a:buSzPts val="2800"/>
              <a:buNone/>
            </a:pPr>
            <a:r>
              <a:t/>
            </a:r>
            <a:endParaRPr/>
          </a:p>
        </p:txBody>
      </p:sp>
      <p:sp>
        <p:nvSpPr>
          <p:cNvPr id="690" name="Google Shape;690;p7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accent4"/>
              </a:buClr>
              <a:buSzPts val="2000"/>
              <a:buChar char="●"/>
            </a:pPr>
            <a:r>
              <a:rPr lang="en" sz="2000">
                <a:solidFill>
                  <a:schemeClr val="accent4"/>
                </a:solidFill>
              </a:rPr>
              <a:t>There will be 6 total</a:t>
            </a:r>
            <a:endParaRPr sz="2000">
              <a:solidFill>
                <a:schemeClr val="accent4"/>
              </a:solidFill>
            </a:endParaRPr>
          </a:p>
          <a:p>
            <a:pPr indent="-355600" lvl="0" marL="457200" rtl="0" algn="l">
              <a:lnSpc>
                <a:spcPct val="115000"/>
              </a:lnSpc>
              <a:spcBef>
                <a:spcPts val="0"/>
              </a:spcBef>
              <a:spcAft>
                <a:spcPts val="0"/>
              </a:spcAft>
              <a:buClr>
                <a:srgbClr val="000000"/>
              </a:buClr>
              <a:buSzPts val="2000"/>
              <a:buChar char="●"/>
            </a:pPr>
            <a:r>
              <a:rPr lang="en" sz="2000">
                <a:solidFill>
                  <a:srgbClr val="000000"/>
                </a:solidFill>
              </a:rPr>
              <a:t>Graded on </a:t>
            </a:r>
            <a:r>
              <a:rPr b="1" lang="en" sz="2000">
                <a:solidFill>
                  <a:srgbClr val="000000"/>
                </a:solidFill>
              </a:rPr>
              <a:t>functionality</a:t>
            </a:r>
            <a:r>
              <a:rPr lang="en" sz="2000">
                <a:solidFill>
                  <a:srgbClr val="000000"/>
                </a:solidFill>
              </a:rPr>
              <a:t> and </a:t>
            </a:r>
            <a:r>
              <a:rPr b="1" lang="en" sz="2000">
                <a:solidFill>
                  <a:srgbClr val="000000"/>
                </a:solidFill>
              </a:rPr>
              <a:t>style</a:t>
            </a:r>
            <a:r>
              <a:rPr lang="en" sz="2000">
                <a:solidFill>
                  <a:srgbClr val="000000"/>
                </a:solidFill>
              </a:rPr>
              <a:t> using </a:t>
            </a:r>
            <a:r>
              <a:rPr b="1" lang="en" sz="2000">
                <a:solidFill>
                  <a:srgbClr val="F2AD41"/>
                </a:solidFill>
              </a:rPr>
              <a:t>buckets</a:t>
            </a:r>
            <a:endParaRPr b="1" sz="2000">
              <a:solidFill>
                <a:srgbClr val="F2AD41"/>
              </a:solidFill>
            </a:endParaRPr>
          </a:p>
          <a:p>
            <a:pPr indent="0" lvl="0" marL="914400" rtl="0" algn="l">
              <a:lnSpc>
                <a:spcPct val="115000"/>
              </a:lnSpc>
              <a:spcBef>
                <a:spcPts val="1600"/>
              </a:spcBef>
              <a:spcAft>
                <a:spcPts val="1600"/>
              </a:spcAft>
              <a:buSzPts val="1800"/>
              <a:buNone/>
            </a:pPr>
            <a:r>
              <a:rPr b="1" lang="en" sz="2000">
                <a:solidFill>
                  <a:schemeClr val="accent5"/>
                </a:solidFill>
              </a:rPr>
              <a:t>++</a:t>
            </a:r>
            <a:r>
              <a:rPr lang="en" sz="2000">
                <a:solidFill>
                  <a:schemeClr val="accent5"/>
                </a:solidFill>
              </a:rPr>
              <a:t>		Absolutely fantastic submission (extremely rare)</a:t>
            </a:r>
            <a:br>
              <a:rPr lang="en" sz="2000">
                <a:solidFill>
                  <a:schemeClr val="accent5"/>
                </a:solidFill>
              </a:rPr>
            </a:br>
            <a:r>
              <a:rPr b="1" lang="en" sz="2000">
                <a:solidFill>
                  <a:schemeClr val="accent5"/>
                </a:solidFill>
              </a:rPr>
              <a:t>+</a:t>
            </a:r>
            <a:r>
              <a:rPr lang="en" sz="2000">
                <a:solidFill>
                  <a:schemeClr val="accent5"/>
                </a:solidFill>
              </a:rPr>
              <a:t>		"Perfect" or exceeds our standard expectations</a:t>
            </a:r>
            <a:br>
              <a:rPr lang="en" sz="2000">
                <a:solidFill>
                  <a:schemeClr val="accent5"/>
                </a:solidFill>
              </a:rPr>
            </a:br>
            <a:r>
              <a:rPr b="1" lang="en" sz="2000">
                <a:solidFill>
                  <a:schemeClr val="accent5"/>
                </a:solidFill>
              </a:rPr>
              <a:t>✓+	</a:t>
            </a:r>
            <a:r>
              <a:rPr lang="en" sz="2000">
                <a:solidFill>
                  <a:schemeClr val="accent5"/>
                </a:solidFill>
              </a:rPr>
              <a:t>	Satisfies all requirements for the assignment</a:t>
            </a:r>
            <a:br>
              <a:rPr lang="en" sz="2000">
                <a:solidFill>
                  <a:schemeClr val="accent5"/>
                </a:solidFill>
              </a:rPr>
            </a:br>
            <a:r>
              <a:rPr b="1" lang="en" sz="2000">
                <a:solidFill>
                  <a:schemeClr val="accent5"/>
                </a:solidFill>
              </a:rPr>
              <a:t>✓	</a:t>
            </a:r>
            <a:r>
              <a:rPr lang="en" sz="2000">
                <a:solidFill>
                  <a:schemeClr val="accent5"/>
                </a:solidFill>
              </a:rPr>
              <a:t>	Meets requirements, possibly with a few small problems</a:t>
            </a:r>
            <a:br>
              <a:rPr lang="en" sz="2000">
                <a:solidFill>
                  <a:schemeClr val="accent5"/>
                </a:solidFill>
              </a:rPr>
            </a:br>
            <a:r>
              <a:rPr b="1" lang="en" sz="2000">
                <a:solidFill>
                  <a:schemeClr val="accent5"/>
                </a:solidFill>
              </a:rPr>
              <a:t>✓-</a:t>
            </a:r>
            <a:r>
              <a:rPr lang="en" sz="2000">
                <a:solidFill>
                  <a:schemeClr val="accent5"/>
                </a:solidFill>
              </a:rPr>
              <a:t>		Has problems serious enough to fall short of requirements</a:t>
            </a:r>
            <a:br>
              <a:rPr lang="en" sz="2000">
                <a:solidFill>
                  <a:schemeClr val="accent5"/>
                </a:solidFill>
              </a:rPr>
            </a:br>
            <a:r>
              <a:rPr b="1" lang="en" sz="2000">
                <a:solidFill>
                  <a:schemeClr val="accent5"/>
                </a:solidFill>
              </a:rPr>
              <a:t>-	</a:t>
            </a:r>
            <a:r>
              <a:rPr lang="en" sz="2000">
                <a:solidFill>
                  <a:schemeClr val="accent5"/>
                </a:solidFill>
              </a:rPr>
              <a:t>	Extremely serious problems, but shows some effort</a:t>
            </a:r>
            <a:br>
              <a:rPr lang="en" sz="2000">
                <a:solidFill>
                  <a:schemeClr val="accent5"/>
                </a:solidFill>
              </a:rPr>
            </a:br>
            <a:r>
              <a:rPr b="1" lang="en" sz="2000">
                <a:solidFill>
                  <a:schemeClr val="accent5"/>
                </a:solidFill>
              </a:rPr>
              <a:t>--	</a:t>
            </a:r>
            <a:r>
              <a:rPr lang="en" sz="2000">
                <a:solidFill>
                  <a:schemeClr val="accent5"/>
                </a:solidFill>
              </a:rPr>
              <a:t>	Shows little effort and does not represent passing work</a:t>
            </a:r>
            <a:endParaRPr sz="2000"/>
          </a:p>
        </p:txBody>
      </p:sp>
      <p:pic>
        <p:nvPicPr>
          <p:cNvPr id="691" name="Google Shape;691;p73"/>
          <p:cNvPicPr preferRelativeResize="0"/>
          <p:nvPr/>
        </p:nvPicPr>
        <p:blipFill rotWithShape="1">
          <a:blip r:embed="rId3">
            <a:alphaModFix/>
          </a:blip>
          <a:srcRect b="15718" l="0" r="0" t="0"/>
          <a:stretch/>
        </p:blipFill>
        <p:spPr>
          <a:xfrm rot="-8891926">
            <a:off x="6172804" y="1152966"/>
            <a:ext cx="1383016" cy="1444368"/>
          </a:xfrm>
          <a:prstGeom prst="rect">
            <a:avLst/>
          </a:prstGeom>
          <a:noFill/>
          <a:ln>
            <a:noFill/>
          </a:ln>
        </p:spPr>
      </p:pic>
      <p:sp>
        <p:nvSpPr>
          <p:cNvPr id="692" name="Google Shape;692;p73"/>
          <p:cNvSpPr txBox="1"/>
          <p:nvPr/>
        </p:nvSpPr>
        <p:spPr>
          <a:xfrm>
            <a:off x="7299875" y="1194600"/>
            <a:ext cx="1020000" cy="63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Caveat"/>
                <a:ea typeface="Caveat"/>
                <a:cs typeface="Caveat"/>
                <a:sym typeface="Caveat"/>
              </a:rPr>
              <a:t>Why?</a:t>
            </a:r>
            <a:endParaRPr b="0" i="0" sz="2400" u="none" cap="none" strike="noStrike">
              <a:solidFill>
                <a:srgbClr val="000000"/>
              </a:solidFill>
              <a:latin typeface="Caveat"/>
              <a:ea typeface="Caveat"/>
              <a:cs typeface="Caveat"/>
              <a:sym typeface="Caveat"/>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7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Programming assignments</a:t>
            </a:r>
            <a:endParaRPr/>
          </a:p>
          <a:p>
            <a:pPr indent="0" lvl="0" marL="0" rtl="0" algn="l">
              <a:lnSpc>
                <a:spcPct val="100000"/>
              </a:lnSpc>
              <a:spcBef>
                <a:spcPts val="0"/>
              </a:spcBef>
              <a:spcAft>
                <a:spcPts val="0"/>
              </a:spcAft>
              <a:buSzPts val="2800"/>
              <a:buNone/>
            </a:pPr>
            <a:r>
              <a:t/>
            </a:r>
            <a:endParaRPr/>
          </a:p>
        </p:txBody>
      </p:sp>
      <p:sp>
        <p:nvSpPr>
          <p:cNvPr id="698" name="Google Shape;698;p7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accent4"/>
              </a:buClr>
              <a:buSzPts val="2000"/>
              <a:buChar char="●"/>
            </a:pPr>
            <a:r>
              <a:rPr lang="en" sz="2000">
                <a:solidFill>
                  <a:schemeClr val="accent4"/>
                </a:solidFill>
              </a:rPr>
              <a:t>There will be 6 total</a:t>
            </a:r>
            <a:endParaRPr sz="2000">
              <a:solidFill>
                <a:schemeClr val="accent4"/>
              </a:solidFill>
            </a:endParaRPr>
          </a:p>
          <a:p>
            <a:pPr indent="-355600" lvl="0" marL="457200" rtl="0" algn="l">
              <a:lnSpc>
                <a:spcPct val="115000"/>
              </a:lnSpc>
              <a:spcBef>
                <a:spcPts val="0"/>
              </a:spcBef>
              <a:spcAft>
                <a:spcPts val="0"/>
              </a:spcAft>
              <a:buClr>
                <a:schemeClr val="accent4"/>
              </a:buClr>
              <a:buSzPts val="2000"/>
              <a:buChar char="●"/>
            </a:pPr>
            <a:r>
              <a:rPr lang="en" sz="2000">
                <a:solidFill>
                  <a:schemeClr val="accent4"/>
                </a:solidFill>
              </a:rPr>
              <a:t>Graded on functionality and style using buckets</a:t>
            </a:r>
            <a:endParaRPr sz="2000">
              <a:solidFill>
                <a:schemeClr val="accent4"/>
              </a:solidFill>
            </a:endParaRPr>
          </a:p>
          <a:p>
            <a:pPr indent="-355600" lvl="0" marL="457200" rtl="0" algn="l">
              <a:lnSpc>
                <a:spcPct val="115000"/>
              </a:lnSpc>
              <a:spcBef>
                <a:spcPts val="0"/>
              </a:spcBef>
              <a:spcAft>
                <a:spcPts val="0"/>
              </a:spcAft>
              <a:buClr>
                <a:srgbClr val="000000"/>
              </a:buClr>
              <a:buSzPts val="2000"/>
              <a:buChar char="●"/>
            </a:pPr>
            <a:r>
              <a:rPr lang="en" sz="2000">
                <a:solidFill>
                  <a:srgbClr val="000000"/>
                </a:solidFill>
              </a:rPr>
              <a:t>48-hour grace period for each assignment</a:t>
            </a:r>
            <a:endParaRPr sz="2000">
              <a:solidFill>
                <a:srgbClr val="000000"/>
              </a:solidFill>
            </a:endParaRPr>
          </a:p>
          <a:p>
            <a:pPr indent="-355600" lvl="1" marL="914400" rtl="0" algn="l">
              <a:lnSpc>
                <a:spcPct val="115000"/>
              </a:lnSpc>
              <a:spcBef>
                <a:spcPts val="0"/>
              </a:spcBef>
              <a:spcAft>
                <a:spcPts val="0"/>
              </a:spcAft>
              <a:buClr>
                <a:srgbClr val="000000"/>
              </a:buClr>
              <a:buSzPts val="2000"/>
              <a:buChar char="○"/>
            </a:pPr>
            <a:r>
              <a:rPr lang="en" sz="2000">
                <a:solidFill>
                  <a:srgbClr val="000000"/>
                </a:solidFill>
              </a:rPr>
              <a:t>Most people will submit by the deadline. (“on-time” bonus)</a:t>
            </a:r>
            <a:endParaRPr sz="2000">
              <a:solidFill>
                <a:srgbClr val="000000"/>
              </a:solidFill>
            </a:endParaRPr>
          </a:p>
          <a:p>
            <a:pPr indent="-355600" lvl="1" marL="914400" rtl="0" algn="l">
              <a:lnSpc>
                <a:spcPct val="115000"/>
              </a:lnSpc>
              <a:spcBef>
                <a:spcPts val="0"/>
              </a:spcBef>
              <a:spcAft>
                <a:spcPts val="0"/>
              </a:spcAft>
              <a:buClr>
                <a:srgbClr val="000000"/>
              </a:buClr>
              <a:buSzPts val="2000"/>
              <a:buChar char="○"/>
            </a:pPr>
            <a:r>
              <a:rPr lang="en" sz="2000">
                <a:solidFill>
                  <a:srgbClr val="000000"/>
                </a:solidFill>
              </a:rPr>
              <a:t>The grace period is a free 48-hour extension that you can use if you have a particularly difficult week.</a:t>
            </a:r>
            <a:endParaRPr sz="200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3"/>
          <p:cNvSpPr txBox="1"/>
          <p:nvPr>
            <p:ph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0"/>
              <a:buNone/>
            </a:pPr>
            <a:r>
              <a:rPr lang="en" sz="6000">
                <a:latin typeface="Proxima Nova"/>
                <a:ea typeface="Proxima Nova"/>
                <a:cs typeface="Proxima Nova"/>
                <a:sym typeface="Proxima Nova"/>
              </a:rPr>
              <a:t>Who are you?</a:t>
            </a:r>
            <a:endParaRPr sz="6000">
              <a:latin typeface="Proxima Nova"/>
              <a:ea typeface="Proxima Nova"/>
              <a:cs typeface="Proxima Nova"/>
              <a:sym typeface="Proxima Nova"/>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7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Programming assignments</a:t>
            </a:r>
            <a:endParaRPr/>
          </a:p>
          <a:p>
            <a:pPr indent="0" lvl="0" marL="0" rtl="0" algn="l">
              <a:lnSpc>
                <a:spcPct val="100000"/>
              </a:lnSpc>
              <a:spcBef>
                <a:spcPts val="0"/>
              </a:spcBef>
              <a:spcAft>
                <a:spcPts val="0"/>
              </a:spcAft>
              <a:buSzPts val="2800"/>
              <a:buNone/>
            </a:pPr>
            <a:r>
              <a:t/>
            </a:r>
            <a:endParaRPr/>
          </a:p>
        </p:txBody>
      </p:sp>
      <p:sp>
        <p:nvSpPr>
          <p:cNvPr id="704" name="Google Shape;704;p7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Char char="●"/>
            </a:pPr>
            <a:r>
              <a:rPr lang="en" sz="2000"/>
              <a:t>There will be 6 total</a:t>
            </a:r>
            <a:endParaRPr sz="2000"/>
          </a:p>
          <a:p>
            <a:pPr indent="-355600" lvl="0" marL="457200" rtl="0" algn="l">
              <a:lnSpc>
                <a:spcPct val="115000"/>
              </a:lnSpc>
              <a:spcBef>
                <a:spcPts val="0"/>
              </a:spcBef>
              <a:spcAft>
                <a:spcPts val="0"/>
              </a:spcAft>
              <a:buSzPts val="2000"/>
              <a:buChar char="●"/>
            </a:pPr>
            <a:r>
              <a:rPr lang="en" sz="2000"/>
              <a:t>Graded on functionality and style using buckets</a:t>
            </a:r>
            <a:endParaRPr sz="2000"/>
          </a:p>
          <a:p>
            <a:pPr indent="-355600" lvl="0" marL="457200" rtl="0" algn="l">
              <a:lnSpc>
                <a:spcPct val="115000"/>
              </a:lnSpc>
              <a:spcBef>
                <a:spcPts val="0"/>
              </a:spcBef>
              <a:spcAft>
                <a:spcPts val="0"/>
              </a:spcAft>
              <a:buClr>
                <a:schemeClr val="dk1"/>
              </a:buClr>
              <a:buSzPts val="2000"/>
              <a:buChar char="●"/>
            </a:pPr>
            <a:r>
              <a:rPr lang="en" sz="2000">
                <a:solidFill>
                  <a:schemeClr val="dk1"/>
                </a:solidFill>
              </a:rPr>
              <a:t>48-hour grace period for each assignment</a:t>
            </a:r>
            <a:endParaRPr sz="20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7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Programming assignments</a:t>
            </a:r>
            <a:endParaRPr/>
          </a:p>
          <a:p>
            <a:pPr indent="0" lvl="0" marL="0" rtl="0" algn="l">
              <a:lnSpc>
                <a:spcPct val="100000"/>
              </a:lnSpc>
              <a:spcBef>
                <a:spcPts val="0"/>
              </a:spcBef>
              <a:spcAft>
                <a:spcPts val="0"/>
              </a:spcAft>
              <a:buSzPts val="2800"/>
              <a:buNone/>
            </a:pPr>
            <a:r>
              <a:t/>
            </a:r>
            <a:endParaRPr/>
          </a:p>
        </p:txBody>
      </p:sp>
      <p:sp>
        <p:nvSpPr>
          <p:cNvPr id="710" name="Google Shape;710;p7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Char char="●"/>
            </a:pPr>
            <a:r>
              <a:rPr lang="en" sz="2000"/>
              <a:t>There will be 6 total</a:t>
            </a:r>
            <a:endParaRPr sz="2000"/>
          </a:p>
          <a:p>
            <a:pPr indent="-355600" lvl="0" marL="457200" rtl="0" algn="l">
              <a:lnSpc>
                <a:spcPct val="115000"/>
              </a:lnSpc>
              <a:spcBef>
                <a:spcPts val="0"/>
              </a:spcBef>
              <a:spcAft>
                <a:spcPts val="0"/>
              </a:spcAft>
              <a:buSzPts val="2000"/>
              <a:buChar char="●"/>
            </a:pPr>
            <a:r>
              <a:rPr lang="en" sz="2000"/>
              <a:t>Graded on functionality and style using buckets</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48-hour grace period for each assignment</a:t>
            </a:r>
            <a:endParaRPr sz="2000"/>
          </a:p>
          <a:p>
            <a:pPr indent="0" lvl="0" marL="0" rtl="0" algn="l">
              <a:lnSpc>
                <a:spcPct val="115000"/>
              </a:lnSpc>
              <a:spcBef>
                <a:spcPts val="1600"/>
              </a:spcBef>
              <a:spcAft>
                <a:spcPts val="0"/>
              </a:spcAft>
              <a:buSzPts val="1800"/>
              <a:buNone/>
            </a:pPr>
            <a:r>
              <a:t/>
            </a:r>
            <a:endParaRPr sz="2000"/>
          </a:p>
          <a:p>
            <a:pPr indent="0" lvl="0" marL="0" rtl="0" algn="ctr">
              <a:lnSpc>
                <a:spcPct val="115000"/>
              </a:lnSpc>
              <a:spcBef>
                <a:spcPts val="1600"/>
              </a:spcBef>
              <a:spcAft>
                <a:spcPts val="1600"/>
              </a:spcAft>
              <a:buSzPts val="1800"/>
              <a:buNone/>
            </a:pPr>
            <a:r>
              <a:rPr lang="en" sz="2000"/>
              <a:t>All deadlines are at </a:t>
            </a:r>
            <a:r>
              <a:rPr b="1" lang="en" sz="2000">
                <a:solidFill>
                  <a:srgbClr val="F2AD41"/>
                </a:solidFill>
              </a:rPr>
              <a:t>11:59pm PDT</a:t>
            </a:r>
            <a:br>
              <a:rPr lang="en" sz="2000"/>
            </a:br>
            <a:endParaRPr sz="20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pic>
        <p:nvPicPr>
          <p:cNvPr id="715" name="Google Shape;715;p78"/>
          <p:cNvPicPr preferRelativeResize="0"/>
          <p:nvPr/>
        </p:nvPicPr>
        <p:blipFill rotWithShape="1">
          <a:blip r:embed="rId3">
            <a:alphaModFix/>
          </a:blip>
          <a:srcRect b="0" l="2629" r="0" t="0"/>
          <a:stretch/>
        </p:blipFill>
        <p:spPr>
          <a:xfrm>
            <a:off x="2460350" y="1133050"/>
            <a:ext cx="4340500" cy="3421376"/>
          </a:xfrm>
          <a:prstGeom prst="rect">
            <a:avLst/>
          </a:prstGeom>
          <a:noFill/>
          <a:ln>
            <a:noFill/>
          </a:ln>
        </p:spPr>
      </p:pic>
      <p:cxnSp>
        <p:nvCxnSpPr>
          <p:cNvPr id="716" name="Google Shape;716;p78"/>
          <p:cNvCxnSpPr/>
          <p:nvPr/>
        </p:nvCxnSpPr>
        <p:spPr>
          <a:xfrm>
            <a:off x="636608" y="1388952"/>
            <a:ext cx="3431893" cy="0"/>
          </a:xfrm>
          <a:prstGeom prst="straightConnector1">
            <a:avLst/>
          </a:prstGeom>
          <a:noFill/>
          <a:ln cap="flat" cmpd="sng" w="9525">
            <a:solidFill>
              <a:srgbClr val="928A80"/>
            </a:solidFill>
            <a:prstDash val="solid"/>
            <a:round/>
            <a:headEnd len="sm" w="sm" type="none"/>
            <a:tailEnd len="med" w="med" type="triangle"/>
          </a:ln>
        </p:spPr>
      </p:cxnSp>
      <p:cxnSp>
        <p:nvCxnSpPr>
          <p:cNvPr id="717" name="Google Shape;717;p78"/>
          <p:cNvCxnSpPr/>
          <p:nvPr/>
        </p:nvCxnSpPr>
        <p:spPr>
          <a:xfrm>
            <a:off x="636608" y="2050638"/>
            <a:ext cx="2617807" cy="0"/>
          </a:xfrm>
          <a:prstGeom prst="straightConnector1">
            <a:avLst/>
          </a:prstGeom>
          <a:noFill/>
          <a:ln cap="flat" cmpd="sng" w="9525">
            <a:solidFill>
              <a:srgbClr val="928A80"/>
            </a:solidFill>
            <a:prstDash val="solid"/>
            <a:round/>
            <a:headEnd len="sm" w="sm" type="none"/>
            <a:tailEnd len="med" w="med" type="triangle"/>
          </a:ln>
        </p:spPr>
      </p:cxnSp>
      <p:cxnSp>
        <p:nvCxnSpPr>
          <p:cNvPr id="718" name="Google Shape;718;p78"/>
          <p:cNvCxnSpPr/>
          <p:nvPr/>
        </p:nvCxnSpPr>
        <p:spPr>
          <a:xfrm>
            <a:off x="677119" y="3428025"/>
            <a:ext cx="3431893" cy="0"/>
          </a:xfrm>
          <a:prstGeom prst="straightConnector1">
            <a:avLst/>
          </a:prstGeom>
          <a:noFill/>
          <a:ln cap="flat" cmpd="sng" w="9525">
            <a:solidFill>
              <a:srgbClr val="928A80"/>
            </a:solidFill>
            <a:prstDash val="solid"/>
            <a:round/>
            <a:headEnd len="sm" w="sm" type="none"/>
            <a:tailEnd len="med" w="med" type="triangle"/>
          </a:ln>
        </p:spPr>
      </p:cxnSp>
      <p:cxnSp>
        <p:nvCxnSpPr>
          <p:cNvPr id="719" name="Google Shape;719;p78"/>
          <p:cNvCxnSpPr/>
          <p:nvPr/>
        </p:nvCxnSpPr>
        <p:spPr>
          <a:xfrm rot="10800000">
            <a:off x="5480614" y="3605505"/>
            <a:ext cx="2806859" cy="0"/>
          </a:xfrm>
          <a:prstGeom prst="straightConnector1">
            <a:avLst/>
          </a:prstGeom>
          <a:noFill/>
          <a:ln cap="flat" cmpd="sng" w="9525">
            <a:solidFill>
              <a:srgbClr val="928A80"/>
            </a:solidFill>
            <a:prstDash val="solid"/>
            <a:round/>
            <a:headEnd len="sm" w="sm" type="none"/>
            <a:tailEnd len="med" w="med" type="triangle"/>
          </a:ln>
        </p:spPr>
      </p:cxnSp>
      <p:sp>
        <p:nvSpPr>
          <p:cNvPr id="720" name="Google Shape;720;p78"/>
          <p:cNvSpPr txBox="1"/>
          <p:nvPr/>
        </p:nvSpPr>
        <p:spPr>
          <a:xfrm>
            <a:off x="538229" y="1112267"/>
            <a:ext cx="696024"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accent5"/>
                </a:solidFill>
                <a:latin typeface="Arial"/>
                <a:ea typeface="Arial"/>
                <a:cs typeface="Arial"/>
                <a:sym typeface="Arial"/>
              </a:rPr>
              <a:t>Section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928A8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928A80"/>
                </a:solidFill>
                <a:latin typeface="Arial"/>
                <a:ea typeface="Arial"/>
                <a:cs typeface="Arial"/>
                <a:sym typeface="Arial"/>
              </a:rPr>
              <a:t>10%</a:t>
            </a:r>
            <a:endParaRPr b="0" i="0" sz="1400" u="none" cap="none" strike="noStrike">
              <a:solidFill>
                <a:srgbClr val="000000"/>
              </a:solidFill>
              <a:latin typeface="Arial"/>
              <a:ea typeface="Arial"/>
              <a:cs typeface="Arial"/>
              <a:sym typeface="Arial"/>
            </a:endParaRPr>
          </a:p>
        </p:txBody>
      </p:sp>
      <p:sp>
        <p:nvSpPr>
          <p:cNvPr id="721" name="Google Shape;721;p78"/>
          <p:cNvSpPr txBox="1"/>
          <p:nvPr/>
        </p:nvSpPr>
        <p:spPr>
          <a:xfrm>
            <a:off x="532944" y="1767804"/>
            <a:ext cx="170110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Mid-quarter diagnostic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00"/>
              <a:buFont typeface="Arial"/>
              <a:buNone/>
            </a:pPr>
            <a:r>
              <a:t/>
            </a:r>
            <a:endParaRPr b="0" i="0" sz="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928A80"/>
                </a:solidFill>
                <a:latin typeface="Arial"/>
                <a:ea typeface="Arial"/>
                <a:cs typeface="Arial"/>
                <a:sym typeface="Arial"/>
              </a:rPr>
              <a:t>15%</a:t>
            </a:r>
            <a:endParaRPr b="0" i="0" sz="1400" u="none" cap="none" strike="noStrike">
              <a:solidFill>
                <a:srgbClr val="000000"/>
              </a:solidFill>
              <a:latin typeface="Arial"/>
              <a:ea typeface="Arial"/>
              <a:cs typeface="Arial"/>
              <a:sym typeface="Arial"/>
            </a:endParaRPr>
          </a:p>
        </p:txBody>
      </p:sp>
      <p:sp>
        <p:nvSpPr>
          <p:cNvPr id="722" name="Google Shape;722;p78"/>
          <p:cNvSpPr txBox="1"/>
          <p:nvPr/>
        </p:nvSpPr>
        <p:spPr>
          <a:xfrm>
            <a:off x="584527" y="3144588"/>
            <a:ext cx="2020105"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End of quarter assessment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928A80"/>
                </a:solidFill>
                <a:latin typeface="Arial"/>
                <a:ea typeface="Arial"/>
                <a:cs typeface="Arial"/>
                <a:sym typeface="Arial"/>
              </a:rPr>
              <a:t>15%</a:t>
            </a:r>
            <a:endParaRPr b="0" i="0" sz="1200" u="none" cap="none" strike="noStrike">
              <a:solidFill>
                <a:srgbClr val="928A80"/>
              </a:solidFill>
              <a:latin typeface="Arial"/>
              <a:ea typeface="Arial"/>
              <a:cs typeface="Arial"/>
              <a:sym typeface="Arial"/>
            </a:endParaRPr>
          </a:p>
        </p:txBody>
      </p:sp>
      <p:sp>
        <p:nvSpPr>
          <p:cNvPr id="723" name="Google Shape;723;p78"/>
          <p:cNvSpPr txBox="1"/>
          <p:nvPr/>
        </p:nvSpPr>
        <p:spPr>
          <a:xfrm>
            <a:off x="7246476" y="3336200"/>
            <a:ext cx="112082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Programming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928A80"/>
                </a:solidFill>
                <a:latin typeface="Arial"/>
                <a:ea typeface="Arial"/>
                <a:cs typeface="Arial"/>
                <a:sym typeface="Arial"/>
              </a:rPr>
              <a:t>                 60%</a:t>
            </a:r>
            <a:endParaRPr b="0" i="0" sz="1400" u="none" cap="none" strike="noStrike">
              <a:solidFill>
                <a:srgbClr val="000000"/>
              </a:solidFill>
              <a:latin typeface="Arial"/>
              <a:ea typeface="Arial"/>
              <a:cs typeface="Arial"/>
              <a:sym typeface="Arial"/>
            </a:endParaRPr>
          </a:p>
        </p:txBody>
      </p:sp>
      <p:pic>
        <p:nvPicPr>
          <p:cNvPr id="724" name="Google Shape;724;p78"/>
          <p:cNvPicPr preferRelativeResize="0"/>
          <p:nvPr/>
        </p:nvPicPr>
        <p:blipFill rotWithShape="1">
          <a:blip r:embed="rId4">
            <a:alphaModFix/>
          </a:blip>
          <a:srcRect b="15718" l="31394" r="0" t="0"/>
          <a:stretch/>
        </p:blipFill>
        <p:spPr>
          <a:xfrm flipH="1" rot="5399976">
            <a:off x="456544" y="2159934"/>
            <a:ext cx="441150" cy="698071"/>
          </a:xfrm>
          <a:prstGeom prst="rect">
            <a:avLst/>
          </a:prstGeom>
          <a:noFill/>
          <a:ln>
            <a:noFill/>
          </a:ln>
        </p:spPr>
      </p:pic>
      <p:pic>
        <p:nvPicPr>
          <p:cNvPr id="725" name="Google Shape;725;p78"/>
          <p:cNvPicPr preferRelativeResize="0"/>
          <p:nvPr/>
        </p:nvPicPr>
        <p:blipFill rotWithShape="1">
          <a:blip r:embed="rId4">
            <a:alphaModFix/>
          </a:blip>
          <a:srcRect b="15718" l="33792" r="0" t="0"/>
          <a:stretch/>
        </p:blipFill>
        <p:spPr>
          <a:xfrm rot="5136114">
            <a:off x="452321" y="2593907"/>
            <a:ext cx="425746" cy="698061"/>
          </a:xfrm>
          <a:prstGeom prst="rect">
            <a:avLst/>
          </a:prstGeom>
          <a:noFill/>
          <a:ln>
            <a:noFill/>
          </a:ln>
        </p:spPr>
      </p:pic>
      <p:sp>
        <p:nvSpPr>
          <p:cNvPr id="726" name="Google Shape;726;p78"/>
          <p:cNvSpPr txBox="1"/>
          <p:nvPr/>
        </p:nvSpPr>
        <p:spPr>
          <a:xfrm>
            <a:off x="363783" y="225106"/>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00000"/>
                </a:solidFill>
                <a:latin typeface="Arial"/>
                <a:ea typeface="Arial"/>
                <a:cs typeface="Arial"/>
                <a:sym typeface="Arial"/>
              </a:rPr>
              <a:t>What we will ask you to do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7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Assessments</a:t>
            </a:r>
            <a:endParaRPr/>
          </a:p>
        </p:txBody>
      </p:sp>
      <p:sp>
        <p:nvSpPr>
          <p:cNvPr id="732" name="Google Shape;732;p79"/>
          <p:cNvSpPr txBox="1"/>
          <p:nvPr>
            <p:ph idx="1" type="body"/>
          </p:nvPr>
        </p:nvSpPr>
        <p:spPr>
          <a:xfrm>
            <a:off x="311700" y="1076275"/>
            <a:ext cx="8520600" cy="3416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000000"/>
              </a:buClr>
              <a:buSzPts val="2000"/>
              <a:buChar char="●"/>
            </a:pPr>
            <a:r>
              <a:rPr lang="en" sz="2000">
                <a:solidFill>
                  <a:srgbClr val="000000"/>
                </a:solidFill>
              </a:rPr>
              <a:t>Mid-quarter diagnostic</a:t>
            </a:r>
            <a:endParaRPr sz="2000">
              <a:solidFill>
                <a:srgbClr val="000000"/>
              </a:solidFill>
            </a:endParaRPr>
          </a:p>
          <a:p>
            <a:pPr indent="-355600" lvl="1" marL="914400" rtl="0" algn="l">
              <a:lnSpc>
                <a:spcPct val="115000"/>
              </a:lnSpc>
              <a:spcBef>
                <a:spcPts val="0"/>
              </a:spcBef>
              <a:spcAft>
                <a:spcPts val="0"/>
              </a:spcAft>
              <a:buClr>
                <a:srgbClr val="000000"/>
              </a:buClr>
              <a:buSzPts val="2000"/>
              <a:buChar char="○"/>
            </a:pPr>
            <a:r>
              <a:rPr lang="en" sz="2000">
                <a:solidFill>
                  <a:srgbClr val="000000"/>
                </a:solidFill>
              </a:rPr>
              <a:t>Opportunity to </a:t>
            </a:r>
            <a:r>
              <a:rPr b="1" lang="en" sz="2000">
                <a:solidFill>
                  <a:srgbClr val="000000"/>
                </a:solidFill>
              </a:rPr>
              <a:t>evaluate your understanding of the core, fundamental topics </a:t>
            </a:r>
            <a:r>
              <a:rPr lang="en" sz="2000">
                <a:solidFill>
                  <a:srgbClr val="000000"/>
                </a:solidFill>
              </a:rPr>
              <a:t>from the first 3 weeks of the course</a:t>
            </a:r>
            <a:endParaRPr sz="2000">
              <a:solidFill>
                <a:srgbClr val="000000"/>
              </a:solidFill>
            </a:endParaRPr>
          </a:p>
          <a:p>
            <a:pPr indent="-355600" lvl="1" marL="914400" rtl="0" algn="l">
              <a:lnSpc>
                <a:spcPct val="115000"/>
              </a:lnSpc>
              <a:spcBef>
                <a:spcPts val="0"/>
              </a:spcBef>
              <a:spcAft>
                <a:spcPts val="0"/>
              </a:spcAft>
              <a:buClr>
                <a:srgbClr val="000000"/>
              </a:buClr>
              <a:buSzPts val="2000"/>
              <a:buChar char="○"/>
            </a:pPr>
            <a:r>
              <a:rPr lang="en" sz="2000">
                <a:solidFill>
                  <a:srgbClr val="000000"/>
                </a:solidFill>
              </a:rPr>
              <a:t>Designed to take 1.5 hours; completely open notes</a:t>
            </a:r>
            <a:endParaRPr sz="2000">
              <a:solidFill>
                <a:srgbClr val="000000"/>
              </a:solidFill>
            </a:endParaRPr>
          </a:p>
          <a:p>
            <a:pPr indent="-355600" lvl="1" marL="914400" rtl="0" algn="l">
              <a:lnSpc>
                <a:spcPct val="115000"/>
              </a:lnSpc>
              <a:spcBef>
                <a:spcPts val="0"/>
              </a:spcBef>
              <a:spcAft>
                <a:spcPts val="0"/>
              </a:spcAft>
              <a:buClr>
                <a:srgbClr val="000000"/>
              </a:buClr>
              <a:buSzPts val="2000"/>
              <a:buChar char="○"/>
            </a:pPr>
            <a:r>
              <a:rPr lang="en" sz="2000">
                <a:solidFill>
                  <a:srgbClr val="000000"/>
                </a:solidFill>
              </a:rPr>
              <a:t>Available to complete over a 72-hour time span from July 16-18</a:t>
            </a:r>
            <a:endParaRPr sz="2000">
              <a:solidFill>
                <a:srgbClr val="000000"/>
              </a:solidFill>
            </a:endParaRPr>
          </a:p>
          <a:p>
            <a:pPr indent="-355600" lvl="1" marL="914400" rtl="0" algn="l">
              <a:lnSpc>
                <a:spcPct val="115000"/>
              </a:lnSpc>
              <a:spcBef>
                <a:spcPts val="0"/>
              </a:spcBef>
              <a:spcAft>
                <a:spcPts val="0"/>
              </a:spcAft>
              <a:buClr>
                <a:srgbClr val="000000"/>
              </a:buClr>
              <a:buSzPts val="2000"/>
              <a:buChar char="○"/>
            </a:pPr>
            <a:r>
              <a:rPr lang="en" sz="2000">
                <a:solidFill>
                  <a:srgbClr val="000000"/>
                </a:solidFill>
              </a:rPr>
              <a:t>We’ll provide software for you to take the exam on your computer – once you open the file, you’ll have 3 hours to complete it</a:t>
            </a:r>
            <a:endParaRPr sz="2000">
              <a:solidFill>
                <a:srgbClr val="000000"/>
              </a:solidFill>
            </a:endParaRPr>
          </a:p>
          <a:p>
            <a:pPr indent="-355600" lvl="1" marL="914400" rtl="0" algn="l">
              <a:lnSpc>
                <a:spcPct val="115000"/>
              </a:lnSpc>
              <a:spcBef>
                <a:spcPts val="0"/>
              </a:spcBef>
              <a:spcAft>
                <a:spcPts val="0"/>
              </a:spcAft>
              <a:buSzPts val="2000"/>
              <a:buChar char="○"/>
            </a:pPr>
            <a:r>
              <a:rPr lang="en" sz="2000">
                <a:solidFill>
                  <a:srgbClr val="000000"/>
                </a:solidFill>
              </a:rPr>
              <a:t>Post-exam feedback and self-reflection</a:t>
            </a:r>
            <a:br>
              <a:rPr lang="en" sz="2000"/>
            </a:br>
            <a:endParaRPr sz="2000"/>
          </a:p>
          <a:p>
            <a:pPr indent="-355600" lvl="0" marL="457200" rtl="0" algn="l">
              <a:lnSpc>
                <a:spcPct val="115000"/>
              </a:lnSpc>
              <a:spcBef>
                <a:spcPts val="0"/>
              </a:spcBef>
              <a:spcAft>
                <a:spcPts val="0"/>
              </a:spcAft>
              <a:buClr>
                <a:srgbClr val="D9D9D9"/>
              </a:buClr>
              <a:buSzPts val="2000"/>
              <a:buChar char="●"/>
            </a:pPr>
            <a:r>
              <a:rPr lang="en" sz="2000">
                <a:solidFill>
                  <a:srgbClr val="D9D9D9"/>
                </a:solidFill>
              </a:rPr>
              <a:t>End of quarter assessment</a:t>
            </a:r>
            <a:endParaRPr sz="2000">
              <a:solidFill>
                <a:srgbClr val="D9D9D9"/>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8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Section</a:t>
            </a:r>
            <a:endParaRPr/>
          </a:p>
        </p:txBody>
      </p:sp>
      <p:sp>
        <p:nvSpPr>
          <p:cNvPr id="738" name="Google Shape;738;p8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Clr>
                <a:srgbClr val="000000"/>
              </a:buClr>
              <a:buSzPts val="2000"/>
              <a:buNone/>
            </a:pPr>
            <a:r>
              <a:t/>
            </a:r>
            <a:endParaRPr sz="2000">
              <a:solidFill>
                <a:srgbClr val="000000"/>
              </a:solidFill>
            </a:endParaRPr>
          </a:p>
          <a:p>
            <a:pPr indent="-355600" lvl="0" marL="457200" rtl="0" algn="l">
              <a:lnSpc>
                <a:spcPct val="115000"/>
              </a:lnSpc>
              <a:spcBef>
                <a:spcPts val="0"/>
              </a:spcBef>
              <a:spcAft>
                <a:spcPts val="0"/>
              </a:spcAft>
              <a:buClr>
                <a:srgbClr val="000000"/>
              </a:buClr>
              <a:buSzPts val="2000"/>
              <a:buChar char="●"/>
            </a:pPr>
            <a:r>
              <a:rPr lang="en" sz="2000">
                <a:solidFill>
                  <a:srgbClr val="000000"/>
                </a:solidFill>
              </a:rPr>
              <a:t>Sign up by </a:t>
            </a:r>
            <a:r>
              <a:rPr b="1" lang="en" sz="2000">
                <a:solidFill>
                  <a:srgbClr val="000000"/>
                </a:solidFill>
              </a:rPr>
              <a:t>Tuesday at 5pm PDT </a:t>
            </a:r>
            <a:r>
              <a:rPr lang="en" sz="2000">
                <a:solidFill>
                  <a:srgbClr val="000000"/>
                </a:solidFill>
              </a:rPr>
              <a:t>at </a:t>
            </a:r>
            <a:r>
              <a:rPr lang="en" sz="2000" u="sng">
                <a:solidFill>
                  <a:srgbClr val="F2AD41"/>
                </a:solidFill>
                <a:hlinkClick r:id="rId3">
                  <a:extLst>
                    <a:ext uri="{A12FA001-AC4F-418D-AE19-62706E023703}">
                      <ahyp:hlinkClr val="tx"/>
                    </a:ext>
                  </a:extLst>
                </a:hlinkClick>
              </a:rPr>
              <a:t>cs198.stanford.edu</a:t>
            </a:r>
            <a:endParaRPr sz="2000" u="sng">
              <a:solidFill>
                <a:srgbClr val="F2AD41"/>
              </a:solidFill>
            </a:endParaRPr>
          </a:p>
          <a:p>
            <a:pPr indent="-228600" lvl="0" marL="457200" rtl="0" algn="l">
              <a:lnSpc>
                <a:spcPct val="115000"/>
              </a:lnSpc>
              <a:spcBef>
                <a:spcPts val="0"/>
              </a:spcBef>
              <a:spcAft>
                <a:spcPts val="0"/>
              </a:spcAft>
              <a:buClr>
                <a:srgbClr val="000000"/>
              </a:buClr>
              <a:buSzPts val="2000"/>
              <a:buNone/>
            </a:pPr>
            <a:r>
              <a:t/>
            </a:r>
            <a:endParaRPr sz="2000" u="sng">
              <a:solidFill>
                <a:srgbClr val="F2AD41"/>
              </a:solidFill>
            </a:endParaRPr>
          </a:p>
          <a:p>
            <a:pPr indent="-355600" lvl="0" marL="457200" rtl="0" algn="l">
              <a:lnSpc>
                <a:spcPct val="115000"/>
              </a:lnSpc>
              <a:spcBef>
                <a:spcPts val="0"/>
              </a:spcBef>
              <a:spcAft>
                <a:spcPts val="0"/>
              </a:spcAft>
              <a:buClr>
                <a:srgbClr val="000000"/>
              </a:buClr>
              <a:buSzPts val="2000"/>
              <a:buChar char="●"/>
            </a:pPr>
            <a:r>
              <a:rPr lang="en" sz="2000">
                <a:solidFill>
                  <a:srgbClr val="000000"/>
                </a:solidFill>
              </a:rPr>
              <a:t>Sections with remaining spots will open for signups after Wednesday at 9am PDT</a:t>
            </a:r>
            <a:endParaRPr/>
          </a:p>
          <a:p>
            <a:pPr indent="-228600" lvl="0" marL="457200" rtl="0" algn="l">
              <a:lnSpc>
                <a:spcPct val="115000"/>
              </a:lnSpc>
              <a:spcBef>
                <a:spcPts val="0"/>
              </a:spcBef>
              <a:spcAft>
                <a:spcPts val="0"/>
              </a:spcAft>
              <a:buClr>
                <a:srgbClr val="000000"/>
              </a:buClr>
              <a:buSzPts val="2000"/>
              <a:buNone/>
            </a:pPr>
            <a:r>
              <a:t/>
            </a:r>
            <a:endParaRPr sz="1400">
              <a:solidFill>
                <a:srgbClr val="000000"/>
              </a:solidFill>
            </a:endParaRPr>
          </a:p>
          <a:p>
            <a:pPr indent="-355600" lvl="0" marL="457200" rtl="0" algn="l">
              <a:lnSpc>
                <a:spcPct val="115000"/>
              </a:lnSpc>
              <a:spcBef>
                <a:spcPts val="0"/>
              </a:spcBef>
              <a:spcAft>
                <a:spcPts val="0"/>
              </a:spcAft>
              <a:buClr>
                <a:srgbClr val="000000"/>
              </a:buClr>
              <a:buSzPts val="2000"/>
              <a:buChar char="●"/>
            </a:pPr>
            <a:r>
              <a:rPr lang="en" sz="2000">
                <a:solidFill>
                  <a:srgbClr val="000000"/>
                </a:solidFill>
              </a:rPr>
              <a:t>Sections start this Wednesday!</a:t>
            </a:r>
            <a:endParaRPr/>
          </a:p>
          <a:p>
            <a:pPr indent="0" lvl="0" marL="101600" rtl="0" algn="l">
              <a:lnSpc>
                <a:spcPct val="115000"/>
              </a:lnSpc>
              <a:spcBef>
                <a:spcPts val="0"/>
              </a:spcBef>
              <a:spcAft>
                <a:spcPts val="0"/>
              </a:spcAft>
              <a:buClr>
                <a:srgbClr val="000000"/>
              </a:buClr>
              <a:buSzPts val="2000"/>
              <a:buNone/>
            </a:pPr>
            <a:r>
              <a:t/>
            </a:r>
            <a:endParaRPr sz="2000">
              <a:solidFill>
                <a:srgbClr val="000000"/>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742" name="Shape 742"/>
        <p:cNvGrpSpPr/>
        <p:nvPr/>
      </p:nvGrpSpPr>
      <p:grpSpPr>
        <a:xfrm>
          <a:off x="0" y="0"/>
          <a:ext cx="0" cy="0"/>
          <a:chOff x="0" y="0"/>
          <a:chExt cx="0" cy="0"/>
        </a:xfrm>
      </p:grpSpPr>
      <p:sp>
        <p:nvSpPr>
          <p:cNvPr id="743" name="Google Shape;743;p8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
              <a:t>How do I get help?</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47" name="Shape 747"/>
        <p:cNvGrpSpPr/>
        <p:nvPr/>
      </p:nvGrpSpPr>
      <p:grpSpPr>
        <a:xfrm>
          <a:off x="0" y="0"/>
          <a:ext cx="0" cy="0"/>
          <a:chOff x="0" y="0"/>
          <a:chExt cx="0" cy="0"/>
        </a:xfrm>
      </p:grpSpPr>
      <p:sp>
        <p:nvSpPr>
          <p:cNvPr id="748" name="Google Shape;748;p8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br>
              <a:rPr lang="en" sz="4000">
                <a:solidFill>
                  <a:srgbClr val="938A80"/>
                </a:solidFill>
              </a:rPr>
            </a:br>
            <a:br>
              <a:rPr lang="en" sz="4000">
                <a:solidFill>
                  <a:srgbClr val="938A80"/>
                </a:solidFill>
              </a:rPr>
            </a:br>
            <a:r>
              <a:rPr lang="en" sz="4000">
                <a:solidFill>
                  <a:srgbClr val="938A80"/>
                </a:solidFill>
              </a:rPr>
              <a:t>Trip Master</a:t>
            </a:r>
            <a:br>
              <a:rPr lang="en" sz="4000">
                <a:solidFill>
                  <a:srgbClr val="938A80"/>
                </a:solidFill>
              </a:rPr>
            </a:br>
            <a:r>
              <a:rPr lang="en" sz="4000">
                <a:solidFill>
                  <a:srgbClr val="938A80"/>
                </a:solidFill>
              </a:rPr>
              <a:t>Head TA</a:t>
            </a:r>
            <a:br>
              <a:rPr lang="en" sz="4000">
                <a:solidFill>
                  <a:srgbClr val="938A80"/>
                </a:solidFill>
              </a:rPr>
            </a:br>
            <a:br>
              <a:rPr lang="en" sz="4000">
                <a:solidFill>
                  <a:srgbClr val="938A80"/>
                </a:solidFill>
              </a:rPr>
            </a:br>
            <a:r>
              <a:rPr lang="en" sz="4000">
                <a:solidFill>
                  <a:srgbClr val="C00000"/>
                </a:solidFill>
              </a:rPr>
              <a:t>tmaster@stanford.edu</a:t>
            </a:r>
            <a:endParaRPr sz="4000">
              <a:solidFill>
                <a:srgbClr val="938A80"/>
              </a:solidFill>
              <a:latin typeface="Proxima Nova"/>
              <a:ea typeface="Proxima Nova"/>
              <a:cs typeface="Proxima Nova"/>
              <a:sym typeface="Proxima Nova"/>
            </a:endParaRPr>
          </a:p>
        </p:txBody>
      </p:sp>
      <p:pic>
        <p:nvPicPr>
          <p:cNvPr id="749" name="Google Shape;749;p82" title="trip106BIntro.mp4">
            <a:hlinkClick r:id="rId3"/>
          </p:cNvPr>
          <p:cNvPicPr preferRelativeResize="0"/>
          <p:nvPr/>
        </p:nvPicPr>
        <p:blipFill rotWithShape="1">
          <a:blip r:embed="rId4">
            <a:alphaModFix/>
          </a:blip>
          <a:srcRect b="0" l="0" r="0" t="0"/>
          <a:stretch/>
        </p:blipFill>
        <p:spPr>
          <a:xfrm>
            <a:off x="4205470" y="593125"/>
            <a:ext cx="3350254" cy="3052900"/>
          </a:xfrm>
          <a:prstGeom prst="rect">
            <a:avLst/>
          </a:prstGeom>
          <a:noFill/>
          <a:ln>
            <a:noFill/>
          </a:ln>
        </p:spPr>
      </p:pic>
      <p:pic>
        <p:nvPicPr>
          <p:cNvPr id="750" name="Google Shape;750;p82"/>
          <p:cNvPicPr preferRelativeResize="0"/>
          <p:nvPr/>
        </p:nvPicPr>
        <p:blipFill rotWithShape="1">
          <a:blip r:embed="rId5">
            <a:alphaModFix/>
          </a:blip>
          <a:srcRect b="0" l="0" r="0" t="0"/>
          <a:stretch/>
        </p:blipFill>
        <p:spPr>
          <a:xfrm>
            <a:off x="4221392" y="645537"/>
            <a:ext cx="2763207" cy="2763207"/>
          </a:xfrm>
          <a:prstGeom prst="rect">
            <a:avLst/>
          </a:prstGeom>
          <a:noFill/>
          <a:ln>
            <a:noFill/>
          </a:ln>
          <a:effectLst>
            <a:outerShdw blurRad="190500" rotWithShape="0" algn="tl">
              <a:srgbClr val="000000">
                <a:alpha val="69411"/>
              </a:srgbClr>
            </a:outerShdw>
          </a:effectLst>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ge1a525f98f_0_43"/>
          <p:cNvSpPr txBox="1"/>
          <p:nvPr>
            <p:ph type="title"/>
          </p:nvPr>
        </p:nvSpPr>
        <p:spPr>
          <a:xfrm>
            <a:off x="-119350" y="4172250"/>
            <a:ext cx="6367800" cy="106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sz="5000">
                <a:solidFill>
                  <a:srgbClr val="938A80"/>
                </a:solidFill>
              </a:rPr>
              <a:t>Section Leaders</a:t>
            </a:r>
            <a:endParaRPr sz="5000"/>
          </a:p>
        </p:txBody>
      </p:sp>
      <p:pic>
        <p:nvPicPr>
          <p:cNvPr id="756" name="Google Shape;756;ge1a525f98f_0_43"/>
          <p:cNvPicPr preferRelativeResize="0"/>
          <p:nvPr/>
        </p:nvPicPr>
        <p:blipFill rotWithShape="1">
          <a:blip r:embed="rId3">
            <a:alphaModFix/>
          </a:blip>
          <a:srcRect b="0" l="0" r="0" t="0"/>
          <a:stretch/>
        </p:blipFill>
        <p:spPr>
          <a:xfrm>
            <a:off x="794813" y="433625"/>
            <a:ext cx="1492600" cy="1492600"/>
          </a:xfrm>
          <a:prstGeom prst="rect">
            <a:avLst/>
          </a:prstGeom>
          <a:noFill/>
          <a:ln>
            <a:noFill/>
          </a:ln>
        </p:spPr>
      </p:pic>
      <p:pic>
        <p:nvPicPr>
          <p:cNvPr id="757" name="Google Shape;757;ge1a525f98f_0_43"/>
          <p:cNvPicPr preferRelativeResize="0"/>
          <p:nvPr/>
        </p:nvPicPr>
        <p:blipFill rotWithShape="1">
          <a:blip r:embed="rId4">
            <a:alphaModFix/>
          </a:blip>
          <a:srcRect b="0" l="0" r="0" t="0"/>
          <a:stretch/>
        </p:blipFill>
        <p:spPr>
          <a:xfrm>
            <a:off x="3292310" y="433625"/>
            <a:ext cx="1492600" cy="1492600"/>
          </a:xfrm>
          <a:prstGeom prst="rect">
            <a:avLst/>
          </a:prstGeom>
          <a:noFill/>
          <a:ln>
            <a:noFill/>
          </a:ln>
        </p:spPr>
      </p:pic>
      <p:pic>
        <p:nvPicPr>
          <p:cNvPr id="758" name="Google Shape;758;ge1a525f98f_0_43"/>
          <p:cNvPicPr preferRelativeResize="0"/>
          <p:nvPr/>
        </p:nvPicPr>
        <p:blipFill rotWithShape="1">
          <a:blip r:embed="rId5">
            <a:alphaModFix/>
          </a:blip>
          <a:srcRect b="0" l="0" r="0" t="0"/>
          <a:stretch/>
        </p:blipFill>
        <p:spPr>
          <a:xfrm>
            <a:off x="5612626" y="433625"/>
            <a:ext cx="1492600" cy="1492600"/>
          </a:xfrm>
          <a:prstGeom prst="rect">
            <a:avLst/>
          </a:prstGeom>
          <a:noFill/>
          <a:ln>
            <a:noFill/>
          </a:ln>
        </p:spPr>
      </p:pic>
      <p:pic>
        <p:nvPicPr>
          <p:cNvPr id="759" name="Google Shape;759;ge1a525f98f_0_43"/>
          <p:cNvPicPr preferRelativeResize="0"/>
          <p:nvPr/>
        </p:nvPicPr>
        <p:blipFill rotWithShape="1">
          <a:blip r:embed="rId6">
            <a:alphaModFix/>
          </a:blip>
          <a:srcRect b="0" l="0" r="0" t="0"/>
          <a:stretch/>
        </p:blipFill>
        <p:spPr>
          <a:xfrm>
            <a:off x="5612623" y="2434475"/>
            <a:ext cx="1492600" cy="1492600"/>
          </a:xfrm>
          <a:prstGeom prst="rect">
            <a:avLst/>
          </a:prstGeom>
          <a:noFill/>
          <a:ln>
            <a:noFill/>
          </a:ln>
        </p:spPr>
      </p:pic>
      <p:pic>
        <p:nvPicPr>
          <p:cNvPr id="760" name="Google Shape;760;ge1a525f98f_0_43"/>
          <p:cNvPicPr preferRelativeResize="0"/>
          <p:nvPr/>
        </p:nvPicPr>
        <p:blipFill rotWithShape="1">
          <a:blip r:embed="rId7">
            <a:alphaModFix/>
          </a:blip>
          <a:srcRect b="0" l="0" r="0" t="0"/>
          <a:stretch/>
        </p:blipFill>
        <p:spPr>
          <a:xfrm>
            <a:off x="3292288" y="2434475"/>
            <a:ext cx="1492600" cy="1492600"/>
          </a:xfrm>
          <a:prstGeom prst="rect">
            <a:avLst/>
          </a:prstGeom>
          <a:noFill/>
          <a:ln>
            <a:noFill/>
          </a:ln>
        </p:spPr>
      </p:pic>
      <p:pic>
        <p:nvPicPr>
          <p:cNvPr id="761" name="Google Shape;761;ge1a525f98f_0_43"/>
          <p:cNvPicPr preferRelativeResize="0"/>
          <p:nvPr/>
        </p:nvPicPr>
        <p:blipFill rotWithShape="1">
          <a:blip r:embed="rId8">
            <a:alphaModFix/>
          </a:blip>
          <a:srcRect b="0" l="0" r="0" t="0"/>
          <a:stretch/>
        </p:blipFill>
        <p:spPr>
          <a:xfrm>
            <a:off x="794825" y="2434473"/>
            <a:ext cx="1492600" cy="1492600"/>
          </a:xfrm>
          <a:prstGeom prst="rect">
            <a:avLst/>
          </a:prstGeom>
          <a:noFill/>
          <a:ln>
            <a:noFill/>
          </a:ln>
        </p:spPr>
      </p:pic>
      <p:sp>
        <p:nvSpPr>
          <p:cNvPr id="762" name="Google Shape;762;ge1a525f98f_0_43"/>
          <p:cNvSpPr txBox="1"/>
          <p:nvPr/>
        </p:nvSpPr>
        <p:spPr>
          <a:xfrm>
            <a:off x="3616500" y="2034263"/>
            <a:ext cx="844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Jin-Hee</a:t>
            </a:r>
            <a:endParaRPr b="0" i="0" sz="1400" u="none" cap="none" strike="noStrike">
              <a:solidFill>
                <a:srgbClr val="000000"/>
              </a:solidFill>
              <a:latin typeface="Proxima Nova"/>
              <a:ea typeface="Proxima Nova"/>
              <a:cs typeface="Proxima Nova"/>
              <a:sym typeface="Proxima Nova"/>
            </a:endParaRPr>
          </a:p>
        </p:txBody>
      </p:sp>
      <p:sp>
        <p:nvSpPr>
          <p:cNvPr id="763" name="Google Shape;763;ge1a525f98f_0_43"/>
          <p:cNvSpPr txBox="1"/>
          <p:nvPr/>
        </p:nvSpPr>
        <p:spPr>
          <a:xfrm>
            <a:off x="1226425" y="4035100"/>
            <a:ext cx="629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Jose</a:t>
            </a:r>
            <a:endParaRPr b="0" i="0" sz="1400" u="none" cap="none" strike="noStrike">
              <a:solidFill>
                <a:srgbClr val="000000"/>
              </a:solidFill>
              <a:latin typeface="Proxima Nova"/>
              <a:ea typeface="Proxima Nova"/>
              <a:cs typeface="Proxima Nova"/>
              <a:sym typeface="Proxima Nova"/>
            </a:endParaRPr>
          </a:p>
        </p:txBody>
      </p:sp>
      <p:sp>
        <p:nvSpPr>
          <p:cNvPr id="764" name="Google Shape;764;ge1a525f98f_0_43"/>
          <p:cNvSpPr txBox="1"/>
          <p:nvPr/>
        </p:nvSpPr>
        <p:spPr>
          <a:xfrm>
            <a:off x="1150225" y="2034263"/>
            <a:ext cx="781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Frankie</a:t>
            </a:r>
            <a:endParaRPr b="0" i="0" sz="1400" u="none" cap="none" strike="noStrike">
              <a:solidFill>
                <a:srgbClr val="000000"/>
              </a:solidFill>
              <a:latin typeface="Proxima Nova"/>
              <a:ea typeface="Proxima Nova"/>
              <a:cs typeface="Proxima Nova"/>
              <a:sym typeface="Proxima Nova"/>
            </a:endParaRPr>
          </a:p>
        </p:txBody>
      </p:sp>
      <p:sp>
        <p:nvSpPr>
          <p:cNvPr id="765" name="Google Shape;765;ge1a525f98f_0_43"/>
          <p:cNvSpPr txBox="1"/>
          <p:nvPr/>
        </p:nvSpPr>
        <p:spPr>
          <a:xfrm>
            <a:off x="5968025" y="2034250"/>
            <a:ext cx="781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Grant</a:t>
            </a:r>
            <a:endParaRPr b="0" i="0" sz="1400" u="none" cap="none" strike="noStrike">
              <a:solidFill>
                <a:srgbClr val="000000"/>
              </a:solidFill>
              <a:latin typeface="Proxima Nova"/>
              <a:ea typeface="Proxima Nova"/>
              <a:cs typeface="Proxima Nova"/>
              <a:sym typeface="Proxima Nova"/>
            </a:endParaRPr>
          </a:p>
        </p:txBody>
      </p:sp>
      <p:sp>
        <p:nvSpPr>
          <p:cNvPr id="766" name="Google Shape;766;ge1a525f98f_0_43"/>
          <p:cNvSpPr txBox="1"/>
          <p:nvPr/>
        </p:nvSpPr>
        <p:spPr>
          <a:xfrm>
            <a:off x="5968025" y="4035113"/>
            <a:ext cx="781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Ayelet</a:t>
            </a:r>
            <a:endParaRPr b="0" i="0" sz="1400" u="none" cap="none" strike="noStrike">
              <a:solidFill>
                <a:srgbClr val="000000"/>
              </a:solidFill>
              <a:latin typeface="Proxima Nova"/>
              <a:ea typeface="Proxima Nova"/>
              <a:cs typeface="Proxima Nova"/>
              <a:sym typeface="Proxima Nova"/>
            </a:endParaRPr>
          </a:p>
        </p:txBody>
      </p:sp>
      <p:sp>
        <p:nvSpPr>
          <p:cNvPr id="767" name="Google Shape;767;ge1a525f98f_0_43"/>
          <p:cNvSpPr txBox="1"/>
          <p:nvPr/>
        </p:nvSpPr>
        <p:spPr>
          <a:xfrm>
            <a:off x="3723900" y="4035100"/>
            <a:ext cx="629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Ryan</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8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What the course staff do</a:t>
            </a:r>
            <a:endParaRPr/>
          </a:p>
        </p:txBody>
      </p:sp>
      <p:sp>
        <p:nvSpPr>
          <p:cNvPr id="773" name="Google Shape;773;p8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Char char="●"/>
            </a:pPr>
            <a:r>
              <a:rPr lang="en" sz="2000"/>
              <a:t>Clarify conceptual material</a:t>
            </a:r>
            <a:br>
              <a:rPr lang="en" sz="2000"/>
            </a:br>
            <a:endParaRPr sz="2000"/>
          </a:p>
          <a:p>
            <a:pPr indent="-355600" lvl="0" marL="457200" rtl="0" algn="l">
              <a:lnSpc>
                <a:spcPct val="115000"/>
              </a:lnSpc>
              <a:spcBef>
                <a:spcPts val="0"/>
              </a:spcBef>
              <a:spcAft>
                <a:spcPts val="0"/>
              </a:spcAft>
              <a:buSzPts val="2000"/>
              <a:buChar char="●"/>
            </a:pPr>
            <a:r>
              <a:rPr lang="en" sz="2000"/>
              <a:t>Help you develop good debugging practices</a:t>
            </a:r>
            <a:br>
              <a:rPr lang="en" sz="2000"/>
            </a:br>
            <a:endParaRPr sz="2000"/>
          </a:p>
          <a:p>
            <a:pPr indent="-355600" lvl="0" marL="457200" rtl="0" algn="l">
              <a:lnSpc>
                <a:spcPct val="115000"/>
              </a:lnSpc>
              <a:spcBef>
                <a:spcPts val="0"/>
              </a:spcBef>
              <a:spcAft>
                <a:spcPts val="0"/>
              </a:spcAft>
              <a:buSzPts val="2000"/>
              <a:buChar char="●"/>
            </a:pPr>
            <a:r>
              <a:rPr lang="en" sz="2000"/>
              <a:t>Answer any administrative questions (Ask Trip &amp; Susan for logistics)</a:t>
            </a:r>
            <a:br>
              <a:rPr lang="en" sz="2000"/>
            </a:br>
            <a:endParaRPr sz="2000"/>
          </a:p>
          <a:p>
            <a:pPr indent="-355600" lvl="0" marL="457200" rtl="0" algn="l">
              <a:lnSpc>
                <a:spcPct val="115000"/>
              </a:lnSpc>
              <a:spcBef>
                <a:spcPts val="0"/>
              </a:spcBef>
              <a:spcAft>
                <a:spcPts val="0"/>
              </a:spcAft>
              <a:buSzPts val="2000"/>
              <a:buChar char="●"/>
            </a:pPr>
            <a:r>
              <a:rPr lang="en" sz="2000"/>
              <a:t>Chat about CS and life in general!</a:t>
            </a:r>
            <a:endParaRPr sz="2000"/>
          </a:p>
          <a:p>
            <a:pPr indent="0" lvl="0" marL="457200" rtl="0" algn="l">
              <a:lnSpc>
                <a:spcPct val="115000"/>
              </a:lnSpc>
              <a:spcBef>
                <a:spcPts val="1600"/>
              </a:spcBef>
              <a:spcAft>
                <a:spcPts val="0"/>
              </a:spcAft>
              <a:buSzPts val="1800"/>
              <a:buNone/>
            </a:pPr>
            <a:r>
              <a:rPr lang="en" sz="2200">
                <a:solidFill>
                  <a:srgbClr val="000000"/>
                </a:solidFill>
                <a:latin typeface="Caveat"/>
                <a:ea typeface="Caveat"/>
                <a:cs typeface="Caveat"/>
                <a:sym typeface="Caveat"/>
              </a:rPr>
              <a:t>We’re always happy to help you apply CS and the concepts you’ve learned in class to real-world applications/areas you’re interested in.</a:t>
            </a:r>
            <a:endParaRPr sz="2200">
              <a:solidFill>
                <a:srgbClr val="000000"/>
              </a:solidFill>
              <a:latin typeface="Caveat"/>
              <a:ea typeface="Caveat"/>
              <a:cs typeface="Caveat"/>
              <a:sym typeface="Caveat"/>
            </a:endParaRPr>
          </a:p>
          <a:p>
            <a:pPr indent="0" lvl="0" marL="0" rtl="0" algn="l">
              <a:lnSpc>
                <a:spcPct val="115000"/>
              </a:lnSpc>
              <a:spcBef>
                <a:spcPts val="1600"/>
              </a:spcBef>
              <a:spcAft>
                <a:spcPts val="1600"/>
              </a:spcAft>
              <a:buSzPts val="1800"/>
              <a:buNone/>
            </a:pPr>
            <a:r>
              <a:t/>
            </a:r>
            <a:endParaRPr sz="2000"/>
          </a:p>
        </p:txBody>
      </p:sp>
      <p:pic>
        <p:nvPicPr>
          <p:cNvPr id="774" name="Google Shape;774;p84"/>
          <p:cNvPicPr preferRelativeResize="0"/>
          <p:nvPr/>
        </p:nvPicPr>
        <p:blipFill rotWithShape="1">
          <a:blip r:embed="rId3">
            <a:alphaModFix/>
          </a:blip>
          <a:srcRect b="12179" l="0" r="32354" t="0"/>
          <a:stretch/>
        </p:blipFill>
        <p:spPr>
          <a:xfrm flipH="1" rot="-3357960">
            <a:off x="4805777" y="2799231"/>
            <a:ext cx="768048" cy="1166261"/>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8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Resources for getting help</a:t>
            </a:r>
            <a:endParaRPr/>
          </a:p>
        </p:txBody>
      </p:sp>
      <p:sp>
        <p:nvSpPr>
          <p:cNvPr id="780" name="Google Shape;780;p8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Char char="●"/>
            </a:pPr>
            <a:r>
              <a:rPr lang="en" sz="2000"/>
              <a:t>LaIR (general office hours)</a:t>
            </a:r>
            <a:endParaRPr sz="2000"/>
          </a:p>
          <a:p>
            <a:pPr indent="-355600" lvl="1" marL="914400" rtl="0" algn="l">
              <a:lnSpc>
                <a:spcPct val="115000"/>
              </a:lnSpc>
              <a:spcBef>
                <a:spcPts val="0"/>
              </a:spcBef>
              <a:spcAft>
                <a:spcPts val="0"/>
              </a:spcAft>
              <a:buSzPts val="2000"/>
              <a:buChar char="○"/>
            </a:pPr>
            <a:r>
              <a:rPr lang="en" sz="2000"/>
              <a:t>Open Monday through Thursday (5-7PM PT M,W | 7-9PM PT T,Th)</a:t>
            </a:r>
            <a:endParaRPr sz="2000"/>
          </a:p>
          <a:p>
            <a:pPr indent="-355600" lvl="1" marL="914400" rtl="0" algn="l">
              <a:lnSpc>
                <a:spcPct val="115000"/>
              </a:lnSpc>
              <a:spcBef>
                <a:spcPts val="0"/>
              </a:spcBef>
              <a:spcAft>
                <a:spcPts val="0"/>
              </a:spcAft>
              <a:buSzPts val="2000"/>
              <a:buChar char="○"/>
            </a:pPr>
            <a:r>
              <a:rPr lang="en" sz="2000"/>
              <a:t>Starts this Tuesday evening</a:t>
            </a:r>
            <a:endParaRPr sz="2000"/>
          </a:p>
          <a:p>
            <a:pPr indent="-355600" lvl="0" marL="457200" rtl="0" algn="l">
              <a:lnSpc>
                <a:spcPct val="115000"/>
              </a:lnSpc>
              <a:spcBef>
                <a:spcPts val="0"/>
              </a:spcBef>
              <a:spcAft>
                <a:spcPts val="0"/>
              </a:spcAft>
              <a:buSzPts val="2000"/>
              <a:buChar char="●"/>
            </a:pPr>
            <a:r>
              <a:rPr lang="en" sz="2000"/>
              <a:t>Your section leader</a:t>
            </a:r>
            <a:endParaRPr sz="2000"/>
          </a:p>
          <a:p>
            <a:pPr indent="-355600" lvl="0" marL="457200" rtl="0" algn="l">
              <a:lnSpc>
                <a:spcPct val="115000"/>
              </a:lnSpc>
              <a:spcBef>
                <a:spcPts val="0"/>
              </a:spcBef>
              <a:spcAft>
                <a:spcPts val="0"/>
              </a:spcAft>
              <a:buSzPts val="2000"/>
              <a:buChar char="●"/>
            </a:pPr>
            <a:r>
              <a:rPr lang="en" sz="2000"/>
              <a:t>Trip’s office hours </a:t>
            </a:r>
            <a:endParaRPr/>
          </a:p>
          <a:p>
            <a:pPr indent="-355600" lvl="0" marL="457200" rtl="0" algn="l">
              <a:lnSpc>
                <a:spcPct val="115000"/>
              </a:lnSpc>
              <a:spcBef>
                <a:spcPts val="0"/>
              </a:spcBef>
              <a:spcAft>
                <a:spcPts val="0"/>
              </a:spcAft>
              <a:buSzPts val="2000"/>
              <a:buChar char="●"/>
            </a:pPr>
            <a:r>
              <a:rPr lang="en" sz="2000"/>
              <a:t>Susan’s office hours</a:t>
            </a:r>
            <a:endParaRPr sz="2000"/>
          </a:p>
          <a:p>
            <a:pPr indent="-355600" lvl="0" marL="457200" rtl="0" algn="l">
              <a:lnSpc>
                <a:spcPct val="115000"/>
              </a:lnSpc>
              <a:spcBef>
                <a:spcPts val="0"/>
              </a:spcBef>
              <a:spcAft>
                <a:spcPts val="0"/>
              </a:spcAft>
              <a:buSzPts val="2000"/>
              <a:buChar char="●"/>
            </a:pPr>
            <a:r>
              <a:rPr lang="en" sz="2000"/>
              <a:t>Ed</a:t>
            </a: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4"/>
          <p:cNvSpPr txBox="1"/>
          <p:nvPr/>
        </p:nvSpPr>
        <p:spPr>
          <a:xfrm>
            <a:off x="132318" y="775085"/>
            <a:ext cx="8088900" cy="75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300"/>
              <a:buFont typeface="Arial"/>
              <a:buNone/>
            </a:pPr>
            <a:r>
              <a:rPr b="0" i="0" lang="en" sz="2300" u="none" cap="none" strike="noStrike">
                <a:solidFill>
                  <a:schemeClr val="accent5"/>
                </a:solidFill>
                <a:latin typeface="Arial"/>
                <a:ea typeface="Arial"/>
                <a:cs typeface="Arial"/>
                <a:sym typeface="Arial"/>
              </a:rPr>
              <a:t>CS106B has been taught at Stanford for more than 30 years.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606060"/>
              </a:solidFill>
              <a:latin typeface="Arial"/>
              <a:ea typeface="Arial"/>
              <a:cs typeface="Arial"/>
              <a:sym typeface="Arial"/>
            </a:endParaRPr>
          </a:p>
        </p:txBody>
      </p:sp>
      <p:pic>
        <p:nvPicPr>
          <p:cNvPr id="114" name="Google Shape;114;p14"/>
          <p:cNvPicPr preferRelativeResize="0"/>
          <p:nvPr/>
        </p:nvPicPr>
        <p:blipFill rotWithShape="1">
          <a:blip r:embed="rId3">
            <a:alphaModFix/>
          </a:blip>
          <a:srcRect b="0" l="0" r="0" t="0"/>
          <a:stretch/>
        </p:blipFill>
        <p:spPr>
          <a:xfrm>
            <a:off x="4161692" y="1323233"/>
            <a:ext cx="4257638" cy="2677655"/>
          </a:xfrm>
          <a:prstGeom prst="rect">
            <a:avLst/>
          </a:prstGeom>
          <a:noFill/>
          <a:ln>
            <a:noFill/>
          </a:ln>
        </p:spPr>
      </p:pic>
      <p:sp>
        <p:nvSpPr>
          <p:cNvPr id="115" name="Google Shape;115;p14"/>
          <p:cNvSpPr txBox="1"/>
          <p:nvPr/>
        </p:nvSpPr>
        <p:spPr>
          <a:xfrm>
            <a:off x="318325" y="1861375"/>
            <a:ext cx="3611700" cy="1847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606060"/>
                </a:solidFill>
                <a:latin typeface="Arial"/>
                <a:ea typeface="Arial"/>
                <a:cs typeface="Arial"/>
                <a:sym typeface="Arial"/>
              </a:rPr>
              <a:t>Today’s lecture blends materials created by Keith Schwartz, Chris Piech, Kylie Jue, and Nick Bowman. Many of the course assignments were created by Julie Zelenski and Chris Gregg.</a:t>
            </a:r>
            <a:endParaRPr b="0" i="0" sz="1300" u="none" cap="none" strike="noStrike">
              <a:solidFill>
                <a:srgbClr val="000000"/>
              </a:solidFill>
              <a:latin typeface="Arial"/>
              <a:ea typeface="Arial"/>
              <a:cs typeface="Arial"/>
              <a:sym typeface="Arial"/>
            </a:endParaRPr>
          </a:p>
        </p:txBody>
      </p:sp>
      <p:sp>
        <p:nvSpPr>
          <p:cNvPr id="116" name="Google Shape;116;p14"/>
          <p:cNvSpPr txBox="1"/>
          <p:nvPr/>
        </p:nvSpPr>
        <p:spPr>
          <a:xfrm>
            <a:off x="4408725" y="4018100"/>
            <a:ext cx="4125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222222"/>
                </a:solidFill>
                <a:latin typeface="Proxima Nova"/>
                <a:ea typeface="Proxima Nova"/>
                <a:cs typeface="Proxima Nova"/>
                <a:sym typeface="Proxima Nova"/>
              </a:rPr>
              <a:t>Gates Computer Science Building, Stanford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8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Resources for getting help</a:t>
            </a:r>
            <a:endParaRPr/>
          </a:p>
        </p:txBody>
      </p:sp>
      <p:sp>
        <p:nvSpPr>
          <p:cNvPr id="786" name="Google Shape;786;p8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Char char="●"/>
            </a:pPr>
            <a:r>
              <a:rPr lang="en" sz="2000"/>
              <a:t>LaIR (general office hours)</a:t>
            </a:r>
            <a:endParaRPr sz="2000"/>
          </a:p>
          <a:p>
            <a:pPr indent="-355600" lvl="0" marL="457200" rtl="0" algn="l">
              <a:lnSpc>
                <a:spcPct val="115000"/>
              </a:lnSpc>
              <a:spcBef>
                <a:spcPts val="0"/>
              </a:spcBef>
              <a:spcAft>
                <a:spcPts val="0"/>
              </a:spcAft>
              <a:buSzPts val="2000"/>
              <a:buChar char="●"/>
            </a:pPr>
            <a:r>
              <a:rPr lang="en" sz="2000"/>
              <a:t>Your section leader</a:t>
            </a:r>
            <a:endParaRPr sz="2000"/>
          </a:p>
          <a:p>
            <a:pPr indent="-355600" lvl="0" marL="457200" rtl="0" algn="l">
              <a:lnSpc>
                <a:spcPct val="115000"/>
              </a:lnSpc>
              <a:spcBef>
                <a:spcPts val="0"/>
              </a:spcBef>
              <a:spcAft>
                <a:spcPts val="0"/>
              </a:spcAft>
              <a:buSzPts val="2000"/>
              <a:buChar char="●"/>
            </a:pPr>
            <a:r>
              <a:rPr lang="en" sz="2000"/>
              <a:t>Trip’s office hours</a:t>
            </a:r>
            <a:endParaRPr sz="2000"/>
          </a:p>
          <a:p>
            <a:pPr indent="-355600" lvl="0" marL="457200" rtl="0" algn="l">
              <a:lnSpc>
                <a:spcPct val="115000"/>
              </a:lnSpc>
              <a:spcBef>
                <a:spcPts val="0"/>
              </a:spcBef>
              <a:spcAft>
                <a:spcPts val="0"/>
              </a:spcAft>
              <a:buSzPts val="2000"/>
              <a:buChar char="●"/>
            </a:pPr>
            <a:r>
              <a:rPr lang="en" sz="2000"/>
              <a:t>Susan’s office hours</a:t>
            </a:r>
            <a:endParaRPr sz="2000"/>
          </a:p>
          <a:p>
            <a:pPr indent="-355600" lvl="1" marL="914400" rtl="0" algn="l">
              <a:lnSpc>
                <a:spcPct val="115000"/>
              </a:lnSpc>
              <a:spcBef>
                <a:spcPts val="0"/>
              </a:spcBef>
              <a:spcAft>
                <a:spcPts val="0"/>
              </a:spcAft>
              <a:buSzPts val="2000"/>
              <a:buChar char="○"/>
            </a:pPr>
            <a:r>
              <a:rPr lang="en" sz="2000"/>
              <a:t>Please only sign up for one 15-min slot!</a:t>
            </a:r>
            <a:endParaRPr sz="2000"/>
          </a:p>
          <a:p>
            <a:pPr indent="-355600" lvl="0" marL="457200" rtl="0" algn="l">
              <a:lnSpc>
                <a:spcPct val="115000"/>
              </a:lnSpc>
              <a:spcBef>
                <a:spcPts val="0"/>
              </a:spcBef>
              <a:spcAft>
                <a:spcPts val="0"/>
              </a:spcAft>
              <a:buSzPts val="2000"/>
              <a:buChar char="●"/>
            </a:pPr>
            <a:r>
              <a:rPr lang="en" sz="2000"/>
              <a:t>Ed</a:t>
            </a:r>
            <a:endParaRPr sz="200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8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Resources for getting help</a:t>
            </a:r>
            <a:endParaRPr/>
          </a:p>
        </p:txBody>
      </p:sp>
      <p:sp>
        <p:nvSpPr>
          <p:cNvPr id="792" name="Google Shape;792;p8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Char char="●"/>
            </a:pPr>
            <a:r>
              <a:rPr lang="en" sz="2000"/>
              <a:t>LaIR</a:t>
            </a:r>
            <a:endParaRPr sz="2000"/>
          </a:p>
          <a:p>
            <a:pPr indent="-355600" lvl="0" marL="457200" rtl="0" algn="l">
              <a:lnSpc>
                <a:spcPct val="115000"/>
              </a:lnSpc>
              <a:spcBef>
                <a:spcPts val="0"/>
              </a:spcBef>
              <a:spcAft>
                <a:spcPts val="0"/>
              </a:spcAft>
              <a:buSzPts val="2000"/>
              <a:buChar char="●"/>
            </a:pPr>
            <a:r>
              <a:rPr lang="en" sz="2000"/>
              <a:t>Your section leader</a:t>
            </a:r>
            <a:endParaRPr sz="2000"/>
          </a:p>
          <a:p>
            <a:pPr indent="-355600" lvl="0" marL="457200" rtl="0" algn="l">
              <a:lnSpc>
                <a:spcPct val="115000"/>
              </a:lnSpc>
              <a:spcBef>
                <a:spcPts val="0"/>
              </a:spcBef>
              <a:spcAft>
                <a:spcPts val="0"/>
              </a:spcAft>
              <a:buSzPts val="2000"/>
              <a:buChar char="●"/>
            </a:pPr>
            <a:r>
              <a:rPr lang="en" sz="2000"/>
              <a:t>Susan/Trip office hours</a:t>
            </a:r>
            <a:endParaRPr sz="2000"/>
          </a:p>
          <a:p>
            <a:pPr indent="-355600" lvl="0" marL="457200" rtl="0" algn="l">
              <a:lnSpc>
                <a:spcPct val="115000"/>
              </a:lnSpc>
              <a:spcBef>
                <a:spcPts val="0"/>
              </a:spcBef>
              <a:spcAft>
                <a:spcPts val="0"/>
              </a:spcAft>
              <a:buSzPts val="2000"/>
              <a:buChar char="●"/>
            </a:pPr>
            <a:r>
              <a:rPr lang="en" sz="2000"/>
              <a:t>Ed</a:t>
            </a:r>
            <a:endParaRPr sz="2000"/>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8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Resources for getting help</a:t>
            </a:r>
            <a:endParaRPr/>
          </a:p>
        </p:txBody>
      </p:sp>
      <p:sp>
        <p:nvSpPr>
          <p:cNvPr id="798" name="Google Shape;798;p8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Char char="●"/>
            </a:pPr>
            <a:r>
              <a:rPr b="1" lang="en" sz="2000"/>
              <a:t>LaIR</a:t>
            </a:r>
            <a:endParaRPr b="1" sz="2000"/>
          </a:p>
          <a:p>
            <a:pPr indent="-355600" lvl="0" marL="457200" rtl="0" algn="l">
              <a:lnSpc>
                <a:spcPct val="115000"/>
              </a:lnSpc>
              <a:spcBef>
                <a:spcPts val="0"/>
              </a:spcBef>
              <a:spcAft>
                <a:spcPts val="0"/>
              </a:spcAft>
              <a:buSzPts val="2000"/>
              <a:buChar char="●"/>
            </a:pPr>
            <a:r>
              <a:rPr b="1" lang="en" sz="2000"/>
              <a:t>Your section leader</a:t>
            </a:r>
            <a:endParaRPr b="1" sz="2000"/>
          </a:p>
          <a:p>
            <a:pPr indent="-355600" lvl="0" marL="457200" rtl="0" algn="l">
              <a:lnSpc>
                <a:spcPct val="115000"/>
              </a:lnSpc>
              <a:spcBef>
                <a:spcPts val="0"/>
              </a:spcBef>
              <a:spcAft>
                <a:spcPts val="0"/>
              </a:spcAft>
              <a:buSzPts val="2000"/>
              <a:buChar char="●"/>
            </a:pPr>
            <a:r>
              <a:rPr b="1" lang="en" sz="2000"/>
              <a:t>Susan/Trip office hours</a:t>
            </a:r>
            <a:endParaRPr b="1" sz="2000"/>
          </a:p>
          <a:p>
            <a:pPr indent="-355600" lvl="0" marL="457200" rtl="0" algn="l">
              <a:lnSpc>
                <a:spcPct val="115000"/>
              </a:lnSpc>
              <a:spcBef>
                <a:spcPts val="0"/>
              </a:spcBef>
              <a:spcAft>
                <a:spcPts val="0"/>
              </a:spcAft>
              <a:buSzPts val="2000"/>
              <a:buChar char="●"/>
            </a:pPr>
            <a:r>
              <a:rPr b="1" lang="en" sz="2000"/>
              <a:t>Ed</a:t>
            </a:r>
            <a:endParaRPr b="1" sz="2000"/>
          </a:p>
        </p:txBody>
      </p:sp>
      <p:sp>
        <p:nvSpPr>
          <p:cNvPr id="799" name="Google Shape;799;p88"/>
          <p:cNvSpPr txBox="1"/>
          <p:nvPr/>
        </p:nvSpPr>
        <p:spPr>
          <a:xfrm>
            <a:off x="5459575" y="1695350"/>
            <a:ext cx="3372600" cy="168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Caveat"/>
                <a:ea typeface="Caveat"/>
                <a:cs typeface="Caveat"/>
                <a:sym typeface="Caveat"/>
              </a:rPr>
              <a:t>Conceptual question?</a:t>
            </a:r>
            <a:endParaRPr b="0" i="0" sz="3000" u="none" cap="none" strike="noStrike">
              <a:solidFill>
                <a:srgbClr val="000000"/>
              </a:solidFill>
              <a:latin typeface="Caveat"/>
              <a:ea typeface="Caveat"/>
              <a:cs typeface="Caveat"/>
              <a:sym typeface="Caveat"/>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8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Resources for getting help</a:t>
            </a:r>
            <a:endParaRPr/>
          </a:p>
        </p:txBody>
      </p:sp>
      <p:sp>
        <p:nvSpPr>
          <p:cNvPr id="805" name="Google Shape;805;p8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F2AD41"/>
              </a:buClr>
              <a:buSzPts val="2000"/>
              <a:buChar char="●"/>
            </a:pPr>
            <a:r>
              <a:rPr b="1" lang="en" sz="2000">
                <a:solidFill>
                  <a:srgbClr val="F2AD41"/>
                </a:solidFill>
              </a:rPr>
              <a:t>(C)LaIR</a:t>
            </a:r>
            <a:endParaRPr b="1" sz="2000">
              <a:solidFill>
                <a:srgbClr val="F2AD41"/>
              </a:solidFill>
            </a:endParaRPr>
          </a:p>
          <a:p>
            <a:pPr indent="-355600" lvl="0" marL="457200" rtl="0" algn="l">
              <a:lnSpc>
                <a:spcPct val="115000"/>
              </a:lnSpc>
              <a:spcBef>
                <a:spcPts val="0"/>
              </a:spcBef>
              <a:spcAft>
                <a:spcPts val="0"/>
              </a:spcAft>
              <a:buSzPts val="2000"/>
              <a:buChar char="●"/>
            </a:pPr>
            <a:r>
              <a:rPr b="1" lang="en" sz="2000"/>
              <a:t>Your section leader</a:t>
            </a:r>
            <a:endParaRPr b="1" sz="2000"/>
          </a:p>
          <a:p>
            <a:pPr indent="-355600" lvl="0" marL="457200" rtl="0" algn="l">
              <a:lnSpc>
                <a:spcPct val="115000"/>
              </a:lnSpc>
              <a:spcBef>
                <a:spcPts val="0"/>
              </a:spcBef>
              <a:spcAft>
                <a:spcPts val="0"/>
              </a:spcAft>
              <a:buSzPts val="2000"/>
              <a:buChar char="●"/>
            </a:pPr>
            <a:r>
              <a:rPr b="1" lang="en" sz="2000"/>
              <a:t>Susan/Trip office hours</a:t>
            </a:r>
            <a:endParaRPr b="1" sz="2000"/>
          </a:p>
          <a:p>
            <a:pPr indent="-355600" lvl="0" marL="457200" rtl="0" algn="l">
              <a:lnSpc>
                <a:spcPct val="115000"/>
              </a:lnSpc>
              <a:spcBef>
                <a:spcPts val="0"/>
              </a:spcBef>
              <a:spcAft>
                <a:spcPts val="0"/>
              </a:spcAft>
              <a:buSzPts val="2000"/>
              <a:buChar char="●"/>
            </a:pPr>
            <a:r>
              <a:rPr b="1" lang="en" sz="2000"/>
              <a:t>Ed</a:t>
            </a:r>
            <a:endParaRPr b="1" sz="2000"/>
          </a:p>
        </p:txBody>
      </p:sp>
      <p:sp>
        <p:nvSpPr>
          <p:cNvPr id="806" name="Google Shape;806;p89"/>
          <p:cNvSpPr txBox="1"/>
          <p:nvPr/>
        </p:nvSpPr>
        <p:spPr>
          <a:xfrm>
            <a:off x="5459575" y="1695350"/>
            <a:ext cx="3372600" cy="168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Caveat"/>
                <a:ea typeface="Caveat"/>
                <a:cs typeface="Caveat"/>
                <a:sym typeface="Caveat"/>
              </a:rPr>
              <a:t>Conceptual question?</a:t>
            </a:r>
            <a:endParaRPr b="0" i="0" sz="3000" u="none" cap="none" strike="noStrike">
              <a:solidFill>
                <a:srgbClr val="000000"/>
              </a:solidFill>
              <a:latin typeface="Caveat"/>
              <a:ea typeface="Caveat"/>
              <a:cs typeface="Caveat"/>
              <a:sym typeface="Caveat"/>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9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Resources for getting help</a:t>
            </a:r>
            <a:endParaRPr/>
          </a:p>
        </p:txBody>
      </p:sp>
      <p:sp>
        <p:nvSpPr>
          <p:cNvPr id="812" name="Google Shape;812;p9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Char char="●"/>
            </a:pPr>
            <a:r>
              <a:rPr b="1" lang="en" sz="2000"/>
              <a:t>LaIR</a:t>
            </a:r>
            <a:endParaRPr b="1" sz="2000"/>
          </a:p>
          <a:p>
            <a:pPr indent="-355600" lvl="0" marL="457200" rtl="0" algn="l">
              <a:lnSpc>
                <a:spcPct val="115000"/>
              </a:lnSpc>
              <a:spcBef>
                <a:spcPts val="0"/>
              </a:spcBef>
              <a:spcAft>
                <a:spcPts val="0"/>
              </a:spcAft>
              <a:buSzPts val="2000"/>
              <a:buChar char="●"/>
            </a:pPr>
            <a:r>
              <a:rPr b="1" lang="en" sz="2000"/>
              <a:t>Your section leader</a:t>
            </a:r>
            <a:endParaRPr b="1" sz="2000"/>
          </a:p>
          <a:p>
            <a:pPr indent="-355600" lvl="0" marL="457200" rtl="0" algn="l">
              <a:lnSpc>
                <a:spcPct val="115000"/>
              </a:lnSpc>
              <a:spcBef>
                <a:spcPts val="0"/>
              </a:spcBef>
              <a:spcAft>
                <a:spcPts val="0"/>
              </a:spcAft>
              <a:buSzPts val="2000"/>
              <a:buChar char="●"/>
            </a:pPr>
            <a:r>
              <a:rPr b="1" lang="en" sz="2000"/>
              <a:t>Susan/Trip office hours</a:t>
            </a:r>
            <a:endParaRPr b="1" sz="2000"/>
          </a:p>
          <a:p>
            <a:pPr indent="-355600" lvl="0" marL="457200" rtl="0" algn="l">
              <a:lnSpc>
                <a:spcPct val="115000"/>
              </a:lnSpc>
              <a:spcBef>
                <a:spcPts val="0"/>
              </a:spcBef>
              <a:spcAft>
                <a:spcPts val="0"/>
              </a:spcAft>
              <a:buSzPts val="2000"/>
              <a:buChar char="●"/>
            </a:pPr>
            <a:r>
              <a:rPr lang="en" sz="2000"/>
              <a:t>Ed</a:t>
            </a:r>
            <a:endParaRPr sz="2000"/>
          </a:p>
        </p:txBody>
      </p:sp>
      <p:sp>
        <p:nvSpPr>
          <p:cNvPr id="813" name="Google Shape;813;p90"/>
          <p:cNvSpPr txBox="1"/>
          <p:nvPr/>
        </p:nvSpPr>
        <p:spPr>
          <a:xfrm>
            <a:off x="5459575" y="1695350"/>
            <a:ext cx="3372600" cy="168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Caveat"/>
                <a:ea typeface="Caveat"/>
                <a:cs typeface="Caveat"/>
                <a:sym typeface="Caveat"/>
              </a:rPr>
              <a:t>Debugging help + code questions?</a:t>
            </a:r>
            <a:endParaRPr b="0" i="0" sz="3000" u="none" cap="none" strike="noStrike">
              <a:solidFill>
                <a:srgbClr val="000000"/>
              </a:solidFill>
              <a:latin typeface="Caveat"/>
              <a:ea typeface="Caveat"/>
              <a:cs typeface="Caveat"/>
              <a:sym typeface="Caveat"/>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9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Resources for getting help</a:t>
            </a:r>
            <a:endParaRPr/>
          </a:p>
        </p:txBody>
      </p:sp>
      <p:sp>
        <p:nvSpPr>
          <p:cNvPr id="819" name="Google Shape;819;p9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Char char="●"/>
            </a:pPr>
            <a:r>
              <a:rPr lang="en" sz="2000"/>
              <a:t>LaIR</a:t>
            </a:r>
            <a:endParaRPr sz="2000"/>
          </a:p>
          <a:p>
            <a:pPr indent="-355600" lvl="0" marL="457200" rtl="0" algn="l">
              <a:lnSpc>
                <a:spcPct val="115000"/>
              </a:lnSpc>
              <a:spcBef>
                <a:spcPts val="0"/>
              </a:spcBef>
              <a:spcAft>
                <a:spcPts val="0"/>
              </a:spcAft>
              <a:buSzPts val="2000"/>
              <a:buChar char="●"/>
            </a:pPr>
            <a:r>
              <a:rPr lang="en" sz="2000"/>
              <a:t>Your section leader</a:t>
            </a:r>
            <a:endParaRPr sz="2000"/>
          </a:p>
          <a:p>
            <a:pPr indent="-355600" lvl="0" marL="457200" rtl="0" algn="l">
              <a:lnSpc>
                <a:spcPct val="115000"/>
              </a:lnSpc>
              <a:spcBef>
                <a:spcPts val="0"/>
              </a:spcBef>
              <a:spcAft>
                <a:spcPts val="0"/>
              </a:spcAft>
              <a:buSzPts val="2000"/>
              <a:buChar char="●"/>
            </a:pPr>
            <a:r>
              <a:rPr b="1" lang="en" sz="2000"/>
              <a:t>Susan/Trip office hours</a:t>
            </a:r>
            <a:endParaRPr b="1" sz="2000"/>
          </a:p>
          <a:p>
            <a:pPr indent="-355600" lvl="0" marL="457200" rtl="0" algn="l">
              <a:lnSpc>
                <a:spcPct val="115000"/>
              </a:lnSpc>
              <a:spcBef>
                <a:spcPts val="0"/>
              </a:spcBef>
              <a:spcAft>
                <a:spcPts val="0"/>
              </a:spcAft>
              <a:buSzPts val="2000"/>
              <a:buChar char="●"/>
            </a:pPr>
            <a:r>
              <a:rPr b="1" lang="en" sz="2000"/>
              <a:t>Ed</a:t>
            </a:r>
            <a:endParaRPr b="1" sz="2000"/>
          </a:p>
        </p:txBody>
      </p:sp>
      <p:sp>
        <p:nvSpPr>
          <p:cNvPr id="820" name="Google Shape;820;p91"/>
          <p:cNvSpPr txBox="1"/>
          <p:nvPr/>
        </p:nvSpPr>
        <p:spPr>
          <a:xfrm>
            <a:off x="5459575" y="1695350"/>
            <a:ext cx="3372600" cy="168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Caveat"/>
                <a:ea typeface="Caveat"/>
                <a:cs typeface="Caveat"/>
                <a:sym typeface="Caveat"/>
              </a:rPr>
              <a:t>Administrative questions?</a:t>
            </a:r>
            <a:endParaRPr b="0" i="0" sz="3000" u="none" cap="none" strike="noStrike">
              <a:solidFill>
                <a:srgbClr val="000000"/>
              </a:solidFill>
              <a:latin typeface="Caveat"/>
              <a:ea typeface="Caveat"/>
              <a:cs typeface="Caveat"/>
              <a:sym typeface="Caveat"/>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9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Resources for getting help</a:t>
            </a:r>
            <a:endParaRPr/>
          </a:p>
        </p:txBody>
      </p:sp>
      <p:sp>
        <p:nvSpPr>
          <p:cNvPr id="826" name="Google Shape;826;p9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Char char="●"/>
            </a:pPr>
            <a:r>
              <a:rPr lang="en" sz="2000"/>
              <a:t>LaIR</a:t>
            </a:r>
            <a:endParaRPr sz="2000"/>
          </a:p>
          <a:p>
            <a:pPr indent="-355600" lvl="0" marL="457200" rtl="0" algn="l">
              <a:lnSpc>
                <a:spcPct val="115000"/>
              </a:lnSpc>
              <a:spcBef>
                <a:spcPts val="0"/>
              </a:spcBef>
              <a:spcAft>
                <a:spcPts val="0"/>
              </a:spcAft>
              <a:buSzPts val="2000"/>
              <a:buChar char="●"/>
            </a:pPr>
            <a:r>
              <a:rPr b="1" lang="en" sz="2000"/>
              <a:t>Your section leader</a:t>
            </a:r>
            <a:endParaRPr b="1" sz="2000"/>
          </a:p>
          <a:p>
            <a:pPr indent="-355600" lvl="0" marL="457200" rtl="0" algn="l">
              <a:lnSpc>
                <a:spcPct val="115000"/>
              </a:lnSpc>
              <a:spcBef>
                <a:spcPts val="0"/>
              </a:spcBef>
              <a:spcAft>
                <a:spcPts val="0"/>
              </a:spcAft>
              <a:buSzPts val="2000"/>
              <a:buChar char="●"/>
            </a:pPr>
            <a:r>
              <a:rPr b="1" lang="en" sz="2000"/>
              <a:t>Susan/Trip office hours</a:t>
            </a:r>
            <a:endParaRPr b="1" sz="2000"/>
          </a:p>
          <a:p>
            <a:pPr indent="-355600" lvl="0" marL="457200" rtl="0" algn="l">
              <a:lnSpc>
                <a:spcPct val="115000"/>
              </a:lnSpc>
              <a:spcBef>
                <a:spcPts val="0"/>
              </a:spcBef>
              <a:spcAft>
                <a:spcPts val="0"/>
              </a:spcAft>
              <a:buSzPts val="2000"/>
              <a:buChar char="●"/>
            </a:pPr>
            <a:r>
              <a:rPr lang="en" sz="2000"/>
              <a:t>Ed</a:t>
            </a:r>
            <a:endParaRPr sz="2000"/>
          </a:p>
        </p:txBody>
      </p:sp>
      <p:sp>
        <p:nvSpPr>
          <p:cNvPr id="827" name="Google Shape;827;p92"/>
          <p:cNvSpPr txBox="1"/>
          <p:nvPr/>
        </p:nvSpPr>
        <p:spPr>
          <a:xfrm>
            <a:off x="5459575" y="1695350"/>
            <a:ext cx="3372600" cy="168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Caveat"/>
                <a:ea typeface="Caveat"/>
                <a:cs typeface="Caveat"/>
                <a:sym typeface="Caveat"/>
              </a:rPr>
              <a:t>General CS + life questions?</a:t>
            </a:r>
            <a:endParaRPr b="0" i="0" sz="3000" u="none" cap="none" strike="noStrike">
              <a:solidFill>
                <a:srgbClr val="000000"/>
              </a:solidFill>
              <a:latin typeface="Caveat"/>
              <a:ea typeface="Caveat"/>
              <a:cs typeface="Caveat"/>
              <a:sym typeface="Caveat"/>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9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Resources for getting help</a:t>
            </a:r>
            <a:endParaRPr/>
          </a:p>
        </p:txBody>
      </p:sp>
      <p:sp>
        <p:nvSpPr>
          <p:cNvPr id="833" name="Google Shape;833;p9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Char char="●"/>
            </a:pPr>
            <a:r>
              <a:rPr lang="en" sz="2000"/>
              <a:t>LaIR</a:t>
            </a:r>
            <a:endParaRPr sz="2000"/>
          </a:p>
          <a:p>
            <a:pPr indent="-355600" lvl="0" marL="457200" rtl="0" algn="l">
              <a:lnSpc>
                <a:spcPct val="115000"/>
              </a:lnSpc>
              <a:spcBef>
                <a:spcPts val="0"/>
              </a:spcBef>
              <a:spcAft>
                <a:spcPts val="0"/>
              </a:spcAft>
              <a:buSzPts val="2000"/>
              <a:buChar char="●"/>
            </a:pPr>
            <a:r>
              <a:rPr lang="en" sz="2000"/>
              <a:t>Your section leader</a:t>
            </a:r>
            <a:endParaRPr sz="2000"/>
          </a:p>
          <a:p>
            <a:pPr indent="-355600" lvl="0" marL="457200" rtl="0" algn="l">
              <a:lnSpc>
                <a:spcPct val="115000"/>
              </a:lnSpc>
              <a:spcBef>
                <a:spcPts val="0"/>
              </a:spcBef>
              <a:spcAft>
                <a:spcPts val="0"/>
              </a:spcAft>
              <a:buSzPts val="2000"/>
              <a:buChar char="●"/>
            </a:pPr>
            <a:r>
              <a:rPr lang="en" sz="2000"/>
              <a:t>Susan/Trip office hours</a:t>
            </a:r>
            <a:endParaRPr sz="2000"/>
          </a:p>
          <a:p>
            <a:pPr indent="-355600" lvl="0" marL="457200" rtl="0" algn="l">
              <a:lnSpc>
                <a:spcPct val="115000"/>
              </a:lnSpc>
              <a:spcBef>
                <a:spcPts val="0"/>
              </a:spcBef>
              <a:spcAft>
                <a:spcPts val="0"/>
              </a:spcAft>
              <a:buSzPts val="2000"/>
              <a:buChar char="●"/>
            </a:pPr>
            <a:r>
              <a:rPr lang="en" sz="2000"/>
              <a:t>Ed</a:t>
            </a:r>
            <a:br>
              <a:rPr lang="en" sz="2000"/>
            </a:br>
            <a:endParaRPr sz="2000"/>
          </a:p>
          <a:p>
            <a:pPr indent="0" lvl="0" marL="0" rtl="0" algn="ctr">
              <a:lnSpc>
                <a:spcPct val="115000"/>
              </a:lnSpc>
              <a:spcBef>
                <a:spcPts val="1600"/>
              </a:spcBef>
              <a:spcAft>
                <a:spcPts val="0"/>
              </a:spcAft>
              <a:buSzPts val="1800"/>
              <a:buNone/>
            </a:pPr>
            <a:r>
              <a:rPr lang="en" sz="2000"/>
              <a:t>When in doubt, check the </a:t>
            </a:r>
            <a:r>
              <a:rPr lang="en" sz="2000" u="sng">
                <a:solidFill>
                  <a:srgbClr val="F2AD41"/>
                </a:solidFill>
                <a:hlinkClick r:id="rId3">
                  <a:extLst>
                    <a:ext uri="{A12FA001-AC4F-418D-AE19-62706E023703}">
                      <ahyp:hlinkClr val="tx"/>
                    </a:ext>
                  </a:extLst>
                </a:hlinkClick>
              </a:rPr>
              <a:t>Course Communication guidelines</a:t>
            </a:r>
            <a:r>
              <a:rPr lang="en" sz="2000"/>
              <a:t>!</a:t>
            </a:r>
            <a:endParaRPr sz="2000"/>
          </a:p>
          <a:p>
            <a:pPr indent="0" lvl="0" marL="0" rtl="0" algn="l">
              <a:lnSpc>
                <a:spcPct val="115000"/>
              </a:lnSpc>
              <a:spcBef>
                <a:spcPts val="0"/>
              </a:spcBef>
              <a:spcAft>
                <a:spcPts val="1600"/>
              </a:spcAft>
              <a:buSzPts val="1800"/>
              <a:buNone/>
            </a:pPr>
            <a:r>
              <a:t/>
            </a:r>
            <a:endParaRPr sz="20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9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Resources for getting help</a:t>
            </a:r>
            <a:endParaRPr/>
          </a:p>
        </p:txBody>
      </p:sp>
      <p:sp>
        <p:nvSpPr>
          <p:cNvPr id="839" name="Google Shape;839;p9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Char char="●"/>
            </a:pPr>
            <a:r>
              <a:rPr lang="en" sz="2000"/>
              <a:t>LaIR</a:t>
            </a:r>
            <a:endParaRPr sz="2000"/>
          </a:p>
          <a:p>
            <a:pPr indent="-355600" lvl="0" marL="457200" rtl="0" algn="l">
              <a:lnSpc>
                <a:spcPct val="115000"/>
              </a:lnSpc>
              <a:spcBef>
                <a:spcPts val="0"/>
              </a:spcBef>
              <a:spcAft>
                <a:spcPts val="0"/>
              </a:spcAft>
              <a:buSzPts val="2000"/>
              <a:buChar char="●"/>
            </a:pPr>
            <a:r>
              <a:rPr lang="en" sz="2000"/>
              <a:t>Your section leader</a:t>
            </a:r>
            <a:endParaRPr sz="2000"/>
          </a:p>
          <a:p>
            <a:pPr indent="-355600" lvl="0" marL="457200" rtl="0" algn="l">
              <a:lnSpc>
                <a:spcPct val="115000"/>
              </a:lnSpc>
              <a:spcBef>
                <a:spcPts val="0"/>
              </a:spcBef>
              <a:spcAft>
                <a:spcPts val="0"/>
              </a:spcAft>
              <a:buSzPts val="2000"/>
              <a:buChar char="●"/>
            </a:pPr>
            <a:r>
              <a:rPr lang="en" sz="2000"/>
              <a:t>Susan/Trip office hours</a:t>
            </a:r>
            <a:endParaRPr sz="2000"/>
          </a:p>
          <a:p>
            <a:pPr indent="-355600" lvl="0" marL="457200" rtl="0" algn="l">
              <a:lnSpc>
                <a:spcPct val="115000"/>
              </a:lnSpc>
              <a:spcBef>
                <a:spcPts val="0"/>
              </a:spcBef>
              <a:spcAft>
                <a:spcPts val="0"/>
              </a:spcAft>
              <a:buSzPts val="2000"/>
              <a:buChar char="●"/>
            </a:pPr>
            <a:r>
              <a:rPr lang="en" sz="2000"/>
              <a:t>Ed</a:t>
            </a:r>
            <a:br>
              <a:rPr lang="en" sz="2000"/>
            </a:br>
            <a:endParaRPr sz="2000"/>
          </a:p>
          <a:p>
            <a:pPr indent="0" lvl="0" marL="0" rtl="0" algn="ctr">
              <a:lnSpc>
                <a:spcPct val="115000"/>
              </a:lnSpc>
              <a:spcBef>
                <a:spcPts val="1600"/>
              </a:spcBef>
              <a:spcAft>
                <a:spcPts val="0"/>
              </a:spcAft>
              <a:buSzPts val="1800"/>
              <a:buNone/>
            </a:pPr>
            <a:r>
              <a:rPr lang="en" sz="2000"/>
              <a:t>When in doubt, check the </a:t>
            </a:r>
            <a:r>
              <a:rPr lang="en" sz="2000" u="sng">
                <a:solidFill>
                  <a:srgbClr val="F2AD41"/>
                </a:solidFill>
                <a:hlinkClick r:id="rId3">
                  <a:extLst>
                    <a:ext uri="{A12FA001-AC4F-418D-AE19-62706E023703}">
                      <ahyp:hlinkClr val="tx"/>
                    </a:ext>
                  </a:extLst>
                </a:hlinkClick>
              </a:rPr>
              <a:t>Course Communication guidelines</a:t>
            </a:r>
            <a:r>
              <a:rPr lang="en" sz="2000"/>
              <a:t>!</a:t>
            </a:r>
            <a:br>
              <a:rPr lang="en" sz="2000"/>
            </a:br>
            <a:endParaRPr sz="2000"/>
          </a:p>
          <a:p>
            <a:pPr indent="0" lvl="0" marL="0" rtl="0" algn="ctr">
              <a:lnSpc>
                <a:spcPct val="115000"/>
              </a:lnSpc>
              <a:spcBef>
                <a:spcPts val="0"/>
              </a:spcBef>
              <a:spcAft>
                <a:spcPts val="0"/>
              </a:spcAft>
              <a:buSzPts val="1800"/>
              <a:buNone/>
            </a:pPr>
            <a:r>
              <a:rPr lang="en" sz="2000"/>
              <a:t>The </a:t>
            </a:r>
            <a:r>
              <a:rPr lang="en" sz="2000" u="sng">
                <a:solidFill>
                  <a:srgbClr val="F2AD41"/>
                </a:solidFill>
                <a:hlinkClick r:id="rId4">
                  <a:extLst>
                    <a:ext uri="{A12FA001-AC4F-418D-AE19-62706E023703}">
                      <ahyp:hlinkClr val="tx"/>
                    </a:ext>
                  </a:extLst>
                </a:hlinkClick>
              </a:rPr>
              <a:t>Summer Academic Resource Center (SARC)</a:t>
            </a:r>
            <a:r>
              <a:rPr lang="en" sz="2000"/>
              <a:t> also offers </a:t>
            </a:r>
            <a:br>
              <a:rPr lang="en" sz="2000"/>
            </a:br>
            <a:r>
              <a:rPr lang="en" sz="2000"/>
              <a:t>tutoring and academic support separate from our course.</a:t>
            </a:r>
            <a:endParaRPr sz="2000"/>
          </a:p>
          <a:p>
            <a:pPr indent="0" lvl="0" marL="0" rtl="0" algn="l">
              <a:lnSpc>
                <a:spcPct val="115000"/>
              </a:lnSpc>
              <a:spcBef>
                <a:spcPts val="1600"/>
              </a:spcBef>
              <a:spcAft>
                <a:spcPts val="1600"/>
              </a:spcAft>
              <a:buSzPts val="1800"/>
              <a:buNone/>
            </a:pPr>
            <a:r>
              <a:t/>
            </a:r>
            <a:endParaRPr sz="2000"/>
          </a:p>
        </p:txBody>
      </p:sp>
      <p:cxnSp>
        <p:nvCxnSpPr>
          <p:cNvPr id="840" name="Google Shape;840;p94"/>
          <p:cNvCxnSpPr/>
          <p:nvPr/>
        </p:nvCxnSpPr>
        <p:spPr>
          <a:xfrm>
            <a:off x="316050" y="3761450"/>
            <a:ext cx="8520600" cy="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9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Announcements</a:t>
            </a:r>
            <a:endParaRPr/>
          </a:p>
        </p:txBody>
      </p:sp>
      <p:sp>
        <p:nvSpPr>
          <p:cNvPr id="846" name="Google Shape;846;p9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solidFill>
                  <a:schemeClr val="dk1"/>
                </a:solidFill>
              </a:rPr>
              <a:t>Fill out your section time preferences by Tuesday at 5pm PDT.</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sz="1800">
                <a:solidFill>
                  <a:schemeClr val="dk1"/>
                </a:solidFill>
              </a:rPr>
              <a:t>Section signups should happen at the </a:t>
            </a:r>
            <a:r>
              <a:rPr lang="en" sz="1800" u="sng">
                <a:solidFill>
                  <a:schemeClr val="hlink"/>
                </a:solidFill>
                <a:hlinkClick r:id="rId3"/>
              </a:rPr>
              <a:t>CS198 website</a:t>
            </a:r>
            <a:endParaRPr>
              <a:solidFill>
                <a:schemeClr val="dk1"/>
              </a:solidFill>
            </a:endParaRPr>
          </a:p>
          <a:p>
            <a:pPr indent="-317500" lvl="1" marL="914400" rtl="0" algn="l">
              <a:lnSpc>
                <a:spcPct val="115000"/>
              </a:lnSpc>
              <a:spcBef>
                <a:spcPts val="0"/>
              </a:spcBef>
              <a:spcAft>
                <a:spcPts val="0"/>
              </a:spcAft>
              <a:buSzPts val="1400"/>
              <a:buChar char="○"/>
            </a:pPr>
            <a:r>
              <a:rPr lang="en" sz="1800"/>
              <a:t>Make sure to check what time you’ve been assigned on Wednesday morning. </a:t>
            </a:r>
            <a:br>
              <a:rPr lang="en"/>
            </a:br>
            <a:endParaRPr/>
          </a:p>
          <a:p>
            <a:pPr indent="-342900" lvl="0" marL="457200" rtl="0" algn="l">
              <a:lnSpc>
                <a:spcPct val="115000"/>
              </a:lnSpc>
              <a:spcBef>
                <a:spcPts val="0"/>
              </a:spcBef>
              <a:spcAft>
                <a:spcPts val="0"/>
              </a:spcAft>
              <a:buSzPts val="1800"/>
              <a:buChar char="●"/>
            </a:pPr>
            <a:r>
              <a:rPr lang="en"/>
              <a:t>Finish </a:t>
            </a:r>
            <a:r>
              <a:rPr lang="en" u="sng">
                <a:solidFill>
                  <a:schemeClr val="hlink"/>
                </a:solidFill>
                <a:hlinkClick r:id="rId4"/>
              </a:rPr>
              <a:t>Assignment 0</a:t>
            </a:r>
            <a:r>
              <a:rPr lang="en"/>
              <a:t> by Wednesday.</a:t>
            </a:r>
            <a:endParaRPr/>
          </a:p>
          <a:p>
            <a:pPr indent="-342900" lvl="1" marL="914400" rtl="0" algn="l">
              <a:lnSpc>
                <a:spcPct val="115000"/>
              </a:lnSpc>
              <a:spcBef>
                <a:spcPts val="0"/>
              </a:spcBef>
              <a:spcAft>
                <a:spcPts val="0"/>
              </a:spcAft>
              <a:buSzPts val="1800"/>
              <a:buChar char="○"/>
            </a:pPr>
            <a:r>
              <a:rPr lang="en" sz="1800"/>
              <a:t>If you’re running into issues with Qt Creator, come to the Qt Installation Help Session tomorrow (Tuesday) at 7pm PDT AND Wednesday at 9am PT.</a:t>
            </a:r>
            <a:br>
              <a:rPr lang="en" sz="1800"/>
            </a:br>
            <a:endParaRPr sz="1800"/>
          </a:p>
          <a:p>
            <a:pPr indent="-342900" lvl="0" marL="457200" rtl="0" algn="l">
              <a:lnSpc>
                <a:spcPct val="115000"/>
              </a:lnSpc>
              <a:spcBef>
                <a:spcPts val="0"/>
              </a:spcBef>
              <a:spcAft>
                <a:spcPts val="0"/>
              </a:spcAft>
              <a:buSzPts val="1800"/>
              <a:buChar char="●"/>
            </a:pPr>
            <a:r>
              <a:rPr lang="en"/>
              <a:t>Assignment 1 will be released tomorrow! It will be due next week.</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5"/>
          <p:cNvSpPr txBox="1"/>
          <p:nvPr/>
        </p:nvSpPr>
        <p:spPr>
          <a:xfrm>
            <a:off x="386860" y="747345"/>
            <a:ext cx="7535008" cy="9233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400"/>
              <a:buFont typeface="Arial"/>
              <a:buNone/>
            </a:pPr>
            <a:r>
              <a:rPr b="1" i="0" lang="en" sz="5400" u="none" cap="none" strike="noStrike">
                <a:solidFill>
                  <a:srgbClr val="7030A0"/>
                </a:solidFill>
                <a:latin typeface="Arial"/>
                <a:ea typeface="Arial"/>
                <a:cs typeface="Arial"/>
                <a:sym typeface="Arial"/>
              </a:rPr>
              <a:t>Prerequisites</a:t>
            </a:r>
            <a:endParaRPr b="0" i="0" sz="1400" u="none" cap="none" strike="noStrike">
              <a:solidFill>
                <a:srgbClr val="000000"/>
              </a:solidFill>
              <a:latin typeface="Arial"/>
              <a:ea typeface="Arial"/>
              <a:cs typeface="Arial"/>
              <a:sym typeface="Arial"/>
            </a:endParaRPr>
          </a:p>
        </p:txBody>
      </p:sp>
      <p:sp>
        <p:nvSpPr>
          <p:cNvPr id="122" name="Google Shape;122;p15"/>
          <p:cNvSpPr txBox="1"/>
          <p:nvPr/>
        </p:nvSpPr>
        <p:spPr>
          <a:xfrm>
            <a:off x="1150679" y="2460956"/>
            <a:ext cx="6546486" cy="126188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00000"/>
                </a:solidFill>
                <a:latin typeface="Arial"/>
                <a:ea typeface="Arial"/>
                <a:cs typeface="Arial"/>
                <a:sym typeface="Arial"/>
              </a:rPr>
              <a:t>CS106A or a similar course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rial"/>
                <a:ea typeface="Arial"/>
                <a:cs typeface="Arial"/>
                <a:sym typeface="Arial"/>
              </a:rPr>
              <a:t>Read the </a:t>
            </a:r>
            <a:r>
              <a:rPr b="0" i="0" lang="en" sz="2000" u="sng" cap="none" strike="noStrike">
                <a:solidFill>
                  <a:schemeClr val="hlink"/>
                </a:solidFill>
                <a:latin typeface="Arial"/>
                <a:ea typeface="Arial"/>
                <a:cs typeface="Arial"/>
                <a:sym typeface="Arial"/>
                <a:hlinkClick r:id="rId3"/>
              </a:rPr>
              <a:t>course placement guide</a:t>
            </a:r>
            <a:r>
              <a:rPr b="0" i="0" lang="en" sz="2000" u="none" cap="none" strike="noStrike">
                <a:solidFill>
                  <a:srgbClr val="000000"/>
                </a:solidFill>
                <a:latin typeface="Arial"/>
                <a:ea typeface="Arial"/>
                <a:cs typeface="Arial"/>
                <a:sym typeface="Arial"/>
              </a:rPr>
              <a:t> on the class website.</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ge076399bd6_0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Announcements (II)</a:t>
            </a:r>
            <a:endParaRPr/>
          </a:p>
        </p:txBody>
      </p:sp>
      <p:sp>
        <p:nvSpPr>
          <p:cNvPr id="852" name="Google Shape;852;ge076399bd6_0_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2200">
                <a:solidFill>
                  <a:schemeClr val="dk1"/>
                </a:solidFill>
              </a:rPr>
              <a:t>If you’ve already downloaded QT creator and are unable to run programs because of ”missing Stanford Libraries”, please check out the installation page again -- and be sure to follow the </a:t>
            </a:r>
            <a:r>
              <a:rPr b="1" lang="en" sz="2200">
                <a:solidFill>
                  <a:schemeClr val="dk1"/>
                </a:solidFill>
              </a:rPr>
              <a:t>last step</a:t>
            </a:r>
            <a:r>
              <a:rPr lang="en" sz="2200">
                <a:solidFill>
                  <a:schemeClr val="dk1"/>
                </a:solidFill>
              </a:rPr>
              <a:t> of the installation process (this is the step where you need to download and run the Stanford Libraries!)</a:t>
            </a:r>
            <a:endParaRPr sz="2100">
              <a:solidFill>
                <a:srgbClr val="212529"/>
              </a:solidFill>
              <a:highlight>
                <a:schemeClr val="lt1"/>
              </a:highlight>
            </a:endParaRPr>
          </a:p>
          <a:p>
            <a:pPr indent="0" lvl="0" marL="914400" rtl="0" algn="l">
              <a:spcBef>
                <a:spcPts val="0"/>
              </a:spcBef>
              <a:spcAft>
                <a:spcPts val="0"/>
              </a:spcAft>
              <a:buClr>
                <a:schemeClr val="accent5"/>
              </a:buClr>
              <a:buSzPts val="1800"/>
              <a:buFont typeface="Arial"/>
              <a:buNone/>
            </a:pPr>
            <a:r>
              <a:t/>
            </a:r>
            <a:endParaRPr sz="2100">
              <a:solidFill>
                <a:schemeClr val="dk1"/>
              </a:solidFill>
              <a:highlight>
                <a:schemeClr val="lt1"/>
              </a:highlight>
            </a:endParaRPr>
          </a:p>
          <a:p>
            <a:pPr indent="0" lvl="0" marL="914400" rtl="0" algn="l">
              <a:lnSpc>
                <a:spcPct val="115000"/>
              </a:lnSpc>
              <a:spcBef>
                <a:spcPts val="0"/>
              </a:spcBef>
              <a:spcAft>
                <a:spcPts val="0"/>
              </a:spcAft>
              <a:buSzPts val="1800"/>
              <a:buNone/>
            </a:pPr>
            <a:r>
              <a:t/>
            </a:r>
            <a:endParaRPr sz="2200">
              <a:solidFill>
                <a:schemeClr val="dk1"/>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9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b="1" lang="en"/>
              <a:t>Honor Code</a:t>
            </a:r>
            <a:endParaRPr b="1"/>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t>Stanford’s Honor Code</a:t>
            </a:r>
            <a:endParaRPr b="1"/>
          </a:p>
        </p:txBody>
      </p:sp>
      <p:sp>
        <p:nvSpPr>
          <p:cNvPr id="863" name="Google Shape;863;p9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All students in the course must abide by the </a:t>
            </a:r>
            <a:r>
              <a:rPr b="1" lang="en" u="sng">
                <a:solidFill>
                  <a:srgbClr val="F2AD41"/>
                </a:solidFill>
                <a:hlinkClick r:id="rId3">
                  <a:extLst>
                    <a:ext uri="{A12FA001-AC4F-418D-AE19-62706E023703}">
                      <ahyp:hlinkClr val="tx"/>
                    </a:ext>
                  </a:extLst>
                </a:hlinkClick>
              </a:rPr>
              <a:t>Stanford Honor Code</a:t>
            </a:r>
            <a:r>
              <a:rPr b="1" lang="en"/>
              <a:t>.</a:t>
            </a:r>
            <a:br>
              <a:rPr b="1" lang="en"/>
            </a:br>
            <a:endParaRPr b="1"/>
          </a:p>
          <a:p>
            <a:pPr indent="-342900" lvl="0" marL="457200" rtl="0" algn="l">
              <a:lnSpc>
                <a:spcPct val="115000"/>
              </a:lnSpc>
              <a:spcBef>
                <a:spcPts val="0"/>
              </a:spcBef>
              <a:spcAft>
                <a:spcPts val="0"/>
              </a:spcAft>
              <a:buSzPts val="1800"/>
              <a:buChar char="●"/>
            </a:pPr>
            <a:r>
              <a:rPr lang="en"/>
              <a:t>Make sure to read over the </a:t>
            </a:r>
            <a:r>
              <a:rPr b="1" lang="en" u="sng">
                <a:solidFill>
                  <a:srgbClr val="F2AD41"/>
                </a:solidFill>
                <a:hlinkClick r:id="rId4">
                  <a:extLst>
                    <a:ext uri="{A12FA001-AC4F-418D-AE19-62706E023703}">
                      <ahyp:hlinkClr val="tx"/>
                    </a:ext>
                  </a:extLst>
                </a:hlinkClick>
              </a:rPr>
              <a:t>Honor Code handout</a:t>
            </a:r>
            <a:r>
              <a:rPr lang="en"/>
              <a:t> on the CS106B website for CS-specific expectations.</a:t>
            </a:r>
            <a:br>
              <a:rPr lang="en"/>
            </a:br>
            <a:endParaRPr/>
          </a:p>
          <a:p>
            <a:pPr indent="-342900" lvl="0" marL="457200" rtl="0" algn="l">
              <a:lnSpc>
                <a:spcPct val="115000"/>
              </a:lnSpc>
              <a:spcBef>
                <a:spcPts val="0"/>
              </a:spcBef>
              <a:spcAft>
                <a:spcPts val="0"/>
              </a:spcAft>
              <a:buSzPts val="1800"/>
              <a:buChar char="●"/>
            </a:pPr>
            <a:r>
              <a:rPr lang="en"/>
              <a:t>Acknowledge any help you get outside course staff directly in your submissions.</a:t>
            </a:r>
            <a:br>
              <a:rPr lang="en"/>
            </a:br>
            <a:endParaRPr/>
          </a:p>
          <a:p>
            <a:pPr indent="-342900" lvl="0" marL="457200" rtl="0" algn="l">
              <a:lnSpc>
                <a:spcPct val="115000"/>
              </a:lnSpc>
              <a:spcBef>
                <a:spcPts val="0"/>
              </a:spcBef>
              <a:spcAft>
                <a:spcPts val="0"/>
              </a:spcAft>
              <a:buSzPts val="1800"/>
              <a:buChar char="●"/>
            </a:pPr>
            <a:r>
              <a:rPr lang="en"/>
              <a:t>We run code similarity software on all of your programs.</a:t>
            </a:r>
            <a:br>
              <a:rPr lang="en"/>
            </a:br>
            <a:endParaRPr/>
          </a:p>
          <a:p>
            <a:pPr indent="-342900" lvl="0" marL="457200" rtl="0" algn="l">
              <a:lnSpc>
                <a:spcPct val="115000"/>
              </a:lnSpc>
              <a:spcBef>
                <a:spcPts val="0"/>
              </a:spcBef>
              <a:spcAft>
                <a:spcPts val="0"/>
              </a:spcAft>
              <a:buSzPts val="1800"/>
              <a:buChar char="●"/>
            </a:pPr>
            <a:r>
              <a:rPr lang="en"/>
              <a:t>Anyone caught violating the Honor Code will automatically fail the course.</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98"/>
          <p:cNvSpPr txBox="1"/>
          <p:nvPr>
            <p:ph idx="4294967295" type="title"/>
          </p:nvPr>
        </p:nvSpPr>
        <p:spPr>
          <a:xfrm>
            <a:off x="311700" y="445025"/>
            <a:ext cx="8520600" cy="615523"/>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2800"/>
              <a:buNone/>
            </a:pPr>
            <a:r>
              <a:rPr lang="en"/>
              <a:t>Textbook Options</a:t>
            </a:r>
            <a:endParaRPr/>
          </a:p>
        </p:txBody>
      </p:sp>
      <p:pic>
        <p:nvPicPr>
          <p:cNvPr descr="A picture of the textbook &quot;Programming Abstractions in C++.&quot;" id="870" name="Google Shape;870;p98" title="Programming Abstractions in C++"/>
          <p:cNvPicPr preferRelativeResize="0"/>
          <p:nvPr>
            <p:ph idx="2" type="pic"/>
          </p:nvPr>
        </p:nvPicPr>
        <p:blipFill rotWithShape="1">
          <a:blip r:embed="rId3">
            <a:alphaModFix/>
          </a:blip>
          <a:srcRect b="0" l="0" r="0" t="0"/>
          <a:stretch/>
        </p:blipFill>
        <p:spPr>
          <a:xfrm>
            <a:off x="650565" y="1203125"/>
            <a:ext cx="2397437" cy="2982106"/>
          </a:xfrm>
          <a:prstGeom prst="rect">
            <a:avLst/>
          </a:prstGeom>
          <a:noFill/>
          <a:ln>
            <a:noFill/>
          </a:ln>
        </p:spPr>
      </p:pic>
      <p:sp>
        <p:nvSpPr>
          <p:cNvPr id="871" name="Google Shape;871;p98"/>
          <p:cNvSpPr txBox="1"/>
          <p:nvPr>
            <p:ph idx="4294967295" type="body"/>
          </p:nvPr>
        </p:nvSpPr>
        <p:spPr>
          <a:xfrm>
            <a:off x="3505601" y="1203125"/>
            <a:ext cx="3010752" cy="3461006"/>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810"/>
              <a:buFont typeface="Noto Sans Symbols"/>
              <a:buChar char="●"/>
            </a:pPr>
            <a:r>
              <a:rPr lang="en"/>
              <a:t>The course textbook has excellent explanations of the course topics and is a great reference for C++ as we’ll use it in this course.</a:t>
            </a:r>
            <a:endParaRPr/>
          </a:p>
          <a:p>
            <a:pPr indent="-342900" lvl="0" marL="457200" rtl="0" algn="l">
              <a:lnSpc>
                <a:spcPct val="115000"/>
              </a:lnSpc>
              <a:spcBef>
                <a:spcPts val="0"/>
              </a:spcBef>
              <a:spcAft>
                <a:spcPts val="0"/>
              </a:spcAft>
              <a:buSzPts val="810"/>
              <a:buFont typeface="Noto Sans Symbols"/>
              <a:buChar char="●"/>
            </a:pPr>
            <a:r>
              <a:rPr lang="en"/>
              <a:t>There’s also a </a:t>
            </a:r>
            <a:r>
              <a:rPr b="1" lang="en" u="sng">
                <a:solidFill>
                  <a:schemeClr val="hlink"/>
                </a:solidFill>
                <a:hlinkClick r:id="rId4"/>
              </a:rPr>
              <a:t>draft version</a:t>
            </a:r>
            <a:r>
              <a:rPr lang="en"/>
              <a:t> available online that you can use this summer.</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9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a:t>Why C++?</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0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How is C++ different from other languages?</a:t>
            </a:r>
            <a:endParaRPr/>
          </a:p>
        </p:txBody>
      </p:sp>
      <p:sp>
        <p:nvSpPr>
          <p:cNvPr id="882" name="Google Shape;882;p10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Char char="●"/>
            </a:pPr>
            <a:r>
              <a:rPr lang="en">
                <a:solidFill>
                  <a:srgbClr val="000000"/>
                </a:solidFill>
              </a:rPr>
              <a:t>C++ is a compiled language (vs. interpreted)</a:t>
            </a:r>
            <a:endParaRPr>
              <a:solidFill>
                <a:srgbClr val="000000"/>
              </a:solidFill>
            </a:endParaRPr>
          </a:p>
          <a:p>
            <a:pPr indent="-342900" lvl="1" marL="914400" rtl="0" algn="l">
              <a:lnSpc>
                <a:spcPct val="115000"/>
              </a:lnSpc>
              <a:spcBef>
                <a:spcPts val="0"/>
              </a:spcBef>
              <a:spcAft>
                <a:spcPts val="0"/>
              </a:spcAft>
              <a:buClr>
                <a:srgbClr val="000000"/>
              </a:buClr>
              <a:buSzPts val="1800"/>
              <a:buChar char="○"/>
            </a:pPr>
            <a:r>
              <a:rPr lang="en" sz="1800">
                <a:solidFill>
                  <a:srgbClr val="000000"/>
                </a:solidFill>
              </a:rPr>
              <a:t>This means that before running a C++ program, you must first compile it to machine code.</a:t>
            </a:r>
            <a:endParaRPr sz="1800">
              <a:solidFill>
                <a:srgbClr val="000000"/>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10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How is C++ different from other languages?</a:t>
            </a:r>
            <a:endParaRPr/>
          </a:p>
        </p:txBody>
      </p:sp>
      <p:sp>
        <p:nvSpPr>
          <p:cNvPr id="888" name="Google Shape;888;p10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D9D9D9"/>
              </a:buClr>
              <a:buSzPts val="1800"/>
              <a:buChar char="●"/>
            </a:pPr>
            <a:r>
              <a:rPr lang="en">
                <a:solidFill>
                  <a:srgbClr val="D9D9D9"/>
                </a:solidFill>
              </a:rPr>
              <a:t>C++ is a compiled language (vs. interpreted)</a:t>
            </a:r>
            <a:br>
              <a:rPr lang="en">
                <a:solidFill>
                  <a:srgbClr val="D9D9D9"/>
                </a:solidFill>
              </a:rPr>
            </a:b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C++ gives us access to lower-level computing resources                                                 (for example, more direct control over computer memory)</a:t>
            </a:r>
            <a:endParaRPr>
              <a:solidFill>
                <a:srgbClr val="000000"/>
              </a:solidFill>
            </a:endParaRPr>
          </a:p>
          <a:p>
            <a:pPr indent="-342900" lvl="1" marL="914400" rtl="0" algn="l">
              <a:lnSpc>
                <a:spcPct val="115000"/>
              </a:lnSpc>
              <a:spcBef>
                <a:spcPts val="0"/>
              </a:spcBef>
              <a:spcAft>
                <a:spcPts val="0"/>
              </a:spcAft>
              <a:buClr>
                <a:srgbClr val="000000"/>
              </a:buClr>
              <a:buSzPts val="1800"/>
              <a:buChar char="○"/>
            </a:pPr>
            <a:r>
              <a:rPr lang="en" sz="1800">
                <a:solidFill>
                  <a:srgbClr val="000000"/>
                </a:solidFill>
              </a:rPr>
              <a:t>This makes it a great tool for better understanding abstractions!</a:t>
            </a:r>
            <a:endParaRPr sz="1800">
              <a:solidFill>
                <a:srgbClr val="000000"/>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10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How is C++ different from other languages?</a:t>
            </a:r>
            <a:endParaRPr/>
          </a:p>
        </p:txBody>
      </p:sp>
      <p:sp>
        <p:nvSpPr>
          <p:cNvPr id="894" name="Google Shape;894;p10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D9D9D9"/>
              </a:buClr>
              <a:buSzPts val="1800"/>
              <a:buChar char="●"/>
            </a:pPr>
            <a:r>
              <a:rPr lang="en">
                <a:solidFill>
                  <a:srgbClr val="D9D9D9"/>
                </a:solidFill>
              </a:rPr>
              <a:t>C++ is a compiled language (vs. interpreted)</a:t>
            </a:r>
            <a:br>
              <a:rPr lang="en">
                <a:solidFill>
                  <a:srgbClr val="D9D9D9"/>
                </a:solidFill>
              </a:rPr>
            </a:br>
            <a:endParaRPr>
              <a:solidFill>
                <a:srgbClr val="D9D9D9"/>
              </a:solidFill>
            </a:endParaRPr>
          </a:p>
          <a:p>
            <a:pPr indent="-342900" lvl="0" marL="457200" rtl="0" algn="l">
              <a:lnSpc>
                <a:spcPct val="115000"/>
              </a:lnSpc>
              <a:spcBef>
                <a:spcPts val="0"/>
              </a:spcBef>
              <a:spcAft>
                <a:spcPts val="0"/>
              </a:spcAft>
              <a:buClr>
                <a:srgbClr val="D9D9D9"/>
              </a:buClr>
              <a:buSzPts val="1800"/>
              <a:buChar char="●"/>
            </a:pPr>
            <a:r>
              <a:rPr lang="en">
                <a:solidFill>
                  <a:srgbClr val="D9D9D9"/>
                </a:solidFill>
              </a:rPr>
              <a:t>C++ is gives us access to lower-level computing resources                                           (for example, more direct control over computer memory)</a:t>
            </a:r>
            <a:br>
              <a:rPr lang="en">
                <a:solidFill>
                  <a:srgbClr val="D9D9D9"/>
                </a:solidFill>
              </a:rPr>
            </a:b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If you’re coming from a language like Python,                                                     the syntax will take some getting used to.</a:t>
            </a:r>
            <a:endParaRPr>
              <a:solidFill>
                <a:srgbClr val="000000"/>
              </a:solidFill>
            </a:endParaRPr>
          </a:p>
          <a:p>
            <a:pPr indent="-342900" lvl="1" marL="914400" rtl="0" algn="l">
              <a:lnSpc>
                <a:spcPct val="115000"/>
              </a:lnSpc>
              <a:spcBef>
                <a:spcPts val="0"/>
              </a:spcBef>
              <a:spcAft>
                <a:spcPts val="0"/>
              </a:spcAft>
              <a:buClr>
                <a:srgbClr val="000000"/>
              </a:buClr>
              <a:buSzPts val="1800"/>
              <a:buChar char="○"/>
            </a:pPr>
            <a:r>
              <a:rPr lang="en" sz="1800">
                <a:solidFill>
                  <a:srgbClr val="000000"/>
                </a:solidFill>
              </a:rPr>
              <a:t>Like learning the grammar and rules of a new language, typos are expected.  But don’t let this get in the way of working toward literacy!</a:t>
            </a:r>
            <a:endParaRPr sz="1800">
              <a:solidFill>
                <a:srgbClr val="000000"/>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10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
              <a:t>First C++ program!</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1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The structure of a program</a:t>
            </a:r>
            <a:endParaRPr/>
          </a:p>
        </p:txBody>
      </p:sp>
      <p:sp>
        <p:nvSpPr>
          <p:cNvPr id="905" name="Google Shape;905;p10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accent5"/>
              </a:buClr>
              <a:buSzPts val="1100"/>
              <a:buFont typeface="Arial"/>
              <a:buNone/>
            </a:pPr>
            <a:r>
              <a:rPr lang="en" sz="1100">
                <a:solidFill>
                  <a:schemeClr val="accent5"/>
                </a:solidFill>
                <a:latin typeface="Consolas"/>
                <a:ea typeface="Consolas"/>
                <a:cs typeface="Consolas"/>
                <a:sym typeface="Consolas"/>
              </a:rPr>
              <a:t>#</a:t>
            </a:r>
            <a:r>
              <a:rPr lang="en" sz="1100">
                <a:solidFill>
                  <a:srgbClr val="000080"/>
                </a:solidFill>
                <a:latin typeface="Consolas"/>
                <a:ea typeface="Consolas"/>
                <a:cs typeface="Consolas"/>
                <a:sym typeface="Consolas"/>
              </a:rPr>
              <a:t>include</a:t>
            </a:r>
            <a:r>
              <a:rPr lang="en" sz="1100">
                <a:solidFill>
                  <a:srgbClr val="C0C0C0"/>
                </a:solidFill>
                <a:latin typeface="Consolas"/>
                <a:ea typeface="Consolas"/>
                <a:cs typeface="Consolas"/>
                <a:sym typeface="Consolas"/>
              </a:rPr>
              <a:t> </a:t>
            </a:r>
            <a:r>
              <a:rPr lang="en" sz="1100">
                <a:solidFill>
                  <a:schemeClr val="accent5"/>
                </a:solidFill>
                <a:latin typeface="Consolas"/>
                <a:ea typeface="Consolas"/>
                <a:cs typeface="Consolas"/>
                <a:sym typeface="Consolas"/>
              </a:rPr>
              <a:t>&lt;</a:t>
            </a:r>
            <a:r>
              <a:rPr lang="en" sz="1100">
                <a:solidFill>
                  <a:srgbClr val="008000"/>
                </a:solidFill>
                <a:latin typeface="Consolas"/>
                <a:ea typeface="Consolas"/>
                <a:cs typeface="Consolas"/>
                <a:sym typeface="Consolas"/>
              </a:rPr>
              <a:t>iostream</a:t>
            </a:r>
            <a:r>
              <a:rPr lang="en" sz="1100">
                <a:solidFill>
                  <a:schemeClr val="accent5"/>
                </a:solidFill>
                <a:latin typeface="Consolas"/>
                <a:ea typeface="Consolas"/>
                <a:cs typeface="Consolas"/>
                <a:sym typeface="Consolas"/>
              </a:rPr>
              <a:t>&gt;</a:t>
            </a:r>
            <a:endParaRPr sz="1100">
              <a:solidFill>
                <a:schemeClr val="accent5"/>
              </a:solidFill>
              <a:latin typeface="Consolas"/>
              <a:ea typeface="Consolas"/>
              <a:cs typeface="Consolas"/>
              <a:sym typeface="Consolas"/>
            </a:endParaRPr>
          </a:p>
          <a:p>
            <a:pPr indent="0" lvl="0" marL="0" rtl="0" algn="l">
              <a:lnSpc>
                <a:spcPct val="115000"/>
              </a:lnSpc>
              <a:spcBef>
                <a:spcPts val="0"/>
              </a:spcBef>
              <a:spcAft>
                <a:spcPts val="0"/>
              </a:spcAft>
              <a:buClr>
                <a:schemeClr val="accent5"/>
              </a:buClr>
              <a:buSzPts val="1100"/>
              <a:buFont typeface="Arial"/>
              <a:buNone/>
            </a:pPr>
            <a:r>
              <a:rPr lang="en" sz="1100">
                <a:solidFill>
                  <a:schemeClr val="accent5"/>
                </a:solidFill>
                <a:latin typeface="Consolas"/>
                <a:ea typeface="Consolas"/>
                <a:cs typeface="Consolas"/>
                <a:sym typeface="Consolas"/>
              </a:rPr>
              <a:t>#</a:t>
            </a:r>
            <a:r>
              <a:rPr lang="en" sz="1100">
                <a:solidFill>
                  <a:srgbClr val="000080"/>
                </a:solidFill>
                <a:latin typeface="Consolas"/>
                <a:ea typeface="Consolas"/>
                <a:cs typeface="Consolas"/>
                <a:sym typeface="Consolas"/>
              </a:rPr>
              <a:t>include</a:t>
            </a:r>
            <a:r>
              <a:rPr lang="en" sz="1100">
                <a:solidFill>
                  <a:srgbClr val="C0C0C0"/>
                </a:solidFill>
                <a:latin typeface="Consolas"/>
                <a:ea typeface="Consolas"/>
                <a:cs typeface="Consolas"/>
                <a:sym typeface="Consolas"/>
              </a:rPr>
              <a:t> </a:t>
            </a:r>
            <a:r>
              <a:rPr lang="en" sz="1100">
                <a:solidFill>
                  <a:srgbClr val="008000"/>
                </a:solidFill>
                <a:latin typeface="Consolas"/>
                <a:ea typeface="Consolas"/>
                <a:cs typeface="Consolas"/>
                <a:sym typeface="Consolas"/>
              </a:rPr>
              <a:t>"console.h"</a:t>
            </a:r>
            <a:endParaRPr sz="1100">
              <a:solidFill>
                <a:srgbClr val="008000"/>
              </a:solidFill>
              <a:latin typeface="Consolas"/>
              <a:ea typeface="Consolas"/>
              <a:cs typeface="Consolas"/>
              <a:sym typeface="Consolas"/>
            </a:endParaRPr>
          </a:p>
          <a:p>
            <a:pPr indent="0" lvl="0" marL="0" rtl="0" algn="l">
              <a:lnSpc>
                <a:spcPct val="115000"/>
              </a:lnSpc>
              <a:spcBef>
                <a:spcPts val="0"/>
              </a:spcBef>
              <a:spcAft>
                <a:spcPts val="0"/>
              </a:spcAft>
              <a:buClr>
                <a:schemeClr val="accent5"/>
              </a:buClr>
              <a:buSzPts val="1100"/>
              <a:buFont typeface="Arial"/>
              <a:buNone/>
            </a:pPr>
            <a:r>
              <a:rPr lang="en" sz="1100">
                <a:solidFill>
                  <a:srgbClr val="808000"/>
                </a:solidFill>
                <a:latin typeface="Consolas"/>
                <a:ea typeface="Consolas"/>
                <a:cs typeface="Consolas"/>
                <a:sym typeface="Consolas"/>
              </a:rPr>
              <a:t>using</a:t>
            </a:r>
            <a:r>
              <a:rPr lang="en" sz="1100">
                <a:solidFill>
                  <a:srgbClr val="C0C0C0"/>
                </a:solidFill>
                <a:latin typeface="Consolas"/>
                <a:ea typeface="Consolas"/>
                <a:cs typeface="Consolas"/>
                <a:sym typeface="Consolas"/>
              </a:rPr>
              <a:t> </a:t>
            </a:r>
            <a:r>
              <a:rPr lang="en" sz="1100">
                <a:solidFill>
                  <a:srgbClr val="808000"/>
                </a:solidFill>
                <a:latin typeface="Consolas"/>
                <a:ea typeface="Consolas"/>
                <a:cs typeface="Consolas"/>
                <a:sym typeface="Consolas"/>
              </a:rPr>
              <a:t>namespace</a:t>
            </a:r>
            <a:r>
              <a:rPr lang="en" sz="1100">
                <a:solidFill>
                  <a:srgbClr val="C0C0C0"/>
                </a:solidFill>
                <a:latin typeface="Consolas"/>
                <a:ea typeface="Consolas"/>
                <a:cs typeface="Consolas"/>
                <a:sym typeface="Consolas"/>
              </a:rPr>
              <a:t> </a:t>
            </a:r>
            <a:r>
              <a:rPr lang="en" sz="1100">
                <a:solidFill>
                  <a:srgbClr val="800080"/>
                </a:solidFill>
                <a:latin typeface="Consolas"/>
                <a:ea typeface="Consolas"/>
                <a:cs typeface="Consolas"/>
                <a:sym typeface="Consolas"/>
              </a:rPr>
              <a:t>std</a:t>
            </a:r>
            <a:r>
              <a:rPr lang="en" sz="1100">
                <a:solidFill>
                  <a:schemeClr val="accent5"/>
                </a:solidFill>
                <a:latin typeface="Consolas"/>
                <a:ea typeface="Consolas"/>
                <a:cs typeface="Consolas"/>
                <a:sym typeface="Consolas"/>
              </a:rPr>
              <a:t>;</a:t>
            </a:r>
            <a:endParaRPr sz="1100">
              <a:solidFill>
                <a:schemeClr val="accent5"/>
              </a:solidFill>
              <a:latin typeface="Consolas"/>
              <a:ea typeface="Consolas"/>
              <a:cs typeface="Consolas"/>
              <a:sym typeface="Consolas"/>
            </a:endParaRPr>
          </a:p>
          <a:p>
            <a:pPr indent="0" lvl="0" marL="0" rtl="0" algn="l">
              <a:lnSpc>
                <a:spcPct val="115000"/>
              </a:lnSpc>
              <a:spcBef>
                <a:spcPts val="0"/>
              </a:spcBef>
              <a:spcAft>
                <a:spcPts val="0"/>
              </a:spcAft>
              <a:buClr>
                <a:schemeClr val="accent5"/>
              </a:buClr>
              <a:buSzPts val="1100"/>
              <a:buFont typeface="Arial"/>
              <a:buNone/>
            </a:pPr>
            <a:r>
              <a:t/>
            </a:r>
            <a:endParaRPr sz="1100">
              <a:solidFill>
                <a:schemeClr val="accent5"/>
              </a:solidFill>
              <a:latin typeface="Consolas"/>
              <a:ea typeface="Consolas"/>
              <a:cs typeface="Consolas"/>
              <a:sym typeface="Consolas"/>
            </a:endParaRPr>
          </a:p>
          <a:p>
            <a:pPr indent="0" lvl="0" marL="0" rtl="0" algn="l">
              <a:lnSpc>
                <a:spcPct val="115000"/>
              </a:lnSpc>
              <a:spcBef>
                <a:spcPts val="0"/>
              </a:spcBef>
              <a:spcAft>
                <a:spcPts val="0"/>
              </a:spcAft>
              <a:buClr>
                <a:schemeClr val="accent5"/>
              </a:buClr>
              <a:buSzPts val="1100"/>
              <a:buFont typeface="Arial"/>
              <a:buNone/>
            </a:pPr>
            <a:r>
              <a:rPr lang="en" sz="1100">
                <a:solidFill>
                  <a:srgbClr val="008000"/>
                </a:solidFill>
                <a:latin typeface="Consolas"/>
                <a:ea typeface="Consolas"/>
                <a:cs typeface="Consolas"/>
                <a:sym typeface="Consolas"/>
              </a:rPr>
              <a:t>//</a:t>
            </a:r>
            <a:r>
              <a:rPr lang="en" sz="1100">
                <a:solidFill>
                  <a:srgbClr val="C0C0C0"/>
                </a:solidFill>
                <a:latin typeface="Consolas"/>
                <a:ea typeface="Consolas"/>
                <a:cs typeface="Consolas"/>
                <a:sym typeface="Consolas"/>
              </a:rPr>
              <a:t> </a:t>
            </a:r>
            <a:r>
              <a:rPr lang="en" sz="1100">
                <a:solidFill>
                  <a:srgbClr val="008000"/>
                </a:solidFill>
                <a:latin typeface="Consolas"/>
                <a:ea typeface="Consolas"/>
                <a:cs typeface="Consolas"/>
                <a:sym typeface="Consolas"/>
              </a:rPr>
              <a:t>The C++ compiler will look for a function</a:t>
            </a:r>
            <a:endParaRPr sz="1100">
              <a:solidFill>
                <a:srgbClr val="008000"/>
              </a:solidFill>
              <a:latin typeface="Consolas"/>
              <a:ea typeface="Consolas"/>
              <a:cs typeface="Consolas"/>
              <a:sym typeface="Consolas"/>
            </a:endParaRPr>
          </a:p>
          <a:p>
            <a:pPr indent="0" lvl="0" marL="0" rtl="0" algn="l">
              <a:lnSpc>
                <a:spcPct val="115000"/>
              </a:lnSpc>
              <a:spcBef>
                <a:spcPts val="0"/>
              </a:spcBef>
              <a:spcAft>
                <a:spcPts val="0"/>
              </a:spcAft>
              <a:buClr>
                <a:schemeClr val="accent5"/>
              </a:buClr>
              <a:buSzPts val="1100"/>
              <a:buFont typeface="Arial"/>
              <a:buNone/>
            </a:pPr>
            <a:r>
              <a:rPr lang="en" sz="1100">
                <a:solidFill>
                  <a:srgbClr val="008000"/>
                </a:solidFill>
                <a:latin typeface="Consolas"/>
                <a:ea typeface="Consolas"/>
                <a:cs typeface="Consolas"/>
                <a:sym typeface="Consolas"/>
              </a:rPr>
              <a:t>// called “main”</a:t>
            </a:r>
            <a:endParaRPr sz="1100">
              <a:solidFill>
                <a:srgbClr val="008000"/>
              </a:solidFill>
              <a:latin typeface="Consolas"/>
              <a:ea typeface="Consolas"/>
              <a:cs typeface="Consolas"/>
              <a:sym typeface="Consolas"/>
            </a:endParaRPr>
          </a:p>
          <a:p>
            <a:pPr indent="0" lvl="0" marL="0" rtl="0" algn="l">
              <a:lnSpc>
                <a:spcPct val="115000"/>
              </a:lnSpc>
              <a:spcBef>
                <a:spcPts val="0"/>
              </a:spcBef>
              <a:spcAft>
                <a:spcPts val="0"/>
              </a:spcAft>
              <a:buClr>
                <a:schemeClr val="accent5"/>
              </a:buClr>
              <a:buSzPts val="1100"/>
              <a:buFont typeface="Arial"/>
              <a:buNone/>
            </a:pPr>
            <a:r>
              <a:rPr lang="en" sz="1100">
                <a:solidFill>
                  <a:srgbClr val="808000"/>
                </a:solidFill>
                <a:latin typeface="Consolas"/>
                <a:ea typeface="Consolas"/>
                <a:cs typeface="Consolas"/>
                <a:sym typeface="Consolas"/>
              </a:rPr>
              <a:t>int</a:t>
            </a:r>
            <a:r>
              <a:rPr lang="en" sz="1100">
                <a:solidFill>
                  <a:srgbClr val="C0C0C0"/>
                </a:solidFill>
                <a:latin typeface="Consolas"/>
                <a:ea typeface="Consolas"/>
                <a:cs typeface="Consolas"/>
                <a:sym typeface="Consolas"/>
              </a:rPr>
              <a:t> </a:t>
            </a:r>
            <a:r>
              <a:rPr lang="en" sz="1100">
                <a:solidFill>
                  <a:srgbClr val="000080"/>
                </a:solidFill>
                <a:latin typeface="Consolas"/>
                <a:ea typeface="Consolas"/>
                <a:cs typeface="Consolas"/>
                <a:sym typeface="Consolas"/>
              </a:rPr>
              <a:t>main</a:t>
            </a:r>
            <a:r>
              <a:rPr lang="en" sz="1100">
                <a:solidFill>
                  <a:schemeClr val="accent5"/>
                </a:solidFill>
                <a:latin typeface="Consolas"/>
                <a:ea typeface="Consolas"/>
                <a:cs typeface="Consolas"/>
                <a:sym typeface="Consolas"/>
              </a:rPr>
              <a:t>()</a:t>
            </a:r>
            <a:r>
              <a:rPr lang="en" sz="1100">
                <a:solidFill>
                  <a:srgbClr val="C0C0C0"/>
                </a:solidFill>
                <a:latin typeface="Consolas"/>
                <a:ea typeface="Consolas"/>
                <a:cs typeface="Consolas"/>
                <a:sym typeface="Consolas"/>
              </a:rPr>
              <a:t> </a:t>
            </a:r>
            <a:r>
              <a:rPr lang="en" sz="1100">
                <a:solidFill>
                  <a:schemeClr val="accent5"/>
                </a:solidFill>
                <a:latin typeface="Consolas"/>
                <a:ea typeface="Consolas"/>
                <a:cs typeface="Consolas"/>
                <a:sym typeface="Consolas"/>
              </a:rPr>
              <a:t>{</a:t>
            </a:r>
            <a:endParaRPr sz="1100">
              <a:solidFill>
                <a:schemeClr val="accent5"/>
              </a:solidFill>
              <a:latin typeface="Consolas"/>
              <a:ea typeface="Consolas"/>
              <a:cs typeface="Consolas"/>
              <a:sym typeface="Consolas"/>
            </a:endParaRPr>
          </a:p>
          <a:p>
            <a:pPr indent="0" lvl="0" marL="0" rtl="0" algn="l">
              <a:lnSpc>
                <a:spcPct val="115000"/>
              </a:lnSpc>
              <a:spcBef>
                <a:spcPts val="0"/>
              </a:spcBef>
              <a:spcAft>
                <a:spcPts val="0"/>
              </a:spcAft>
              <a:buClr>
                <a:schemeClr val="accent5"/>
              </a:buClr>
              <a:buSzPts val="1100"/>
              <a:buFont typeface="Arial"/>
              <a:buNone/>
            </a:pPr>
            <a:r>
              <a:rPr lang="en" sz="1100">
                <a:solidFill>
                  <a:srgbClr val="C0C0C0"/>
                </a:solidFill>
                <a:latin typeface="Consolas"/>
                <a:ea typeface="Consolas"/>
                <a:cs typeface="Consolas"/>
                <a:sym typeface="Consolas"/>
              </a:rPr>
              <a:t>   </a:t>
            </a:r>
            <a:r>
              <a:rPr lang="en" sz="1100">
                <a:solidFill>
                  <a:srgbClr val="CE5C00"/>
                </a:solidFill>
                <a:latin typeface="Consolas"/>
                <a:ea typeface="Consolas"/>
                <a:cs typeface="Consolas"/>
                <a:sym typeface="Consolas"/>
              </a:rPr>
              <a:t>cout</a:t>
            </a:r>
            <a:r>
              <a:rPr lang="en" sz="1100">
                <a:solidFill>
                  <a:srgbClr val="C0C0C0"/>
                </a:solidFill>
                <a:latin typeface="Consolas"/>
                <a:ea typeface="Consolas"/>
                <a:cs typeface="Consolas"/>
                <a:sym typeface="Consolas"/>
              </a:rPr>
              <a:t> </a:t>
            </a:r>
            <a:r>
              <a:rPr lang="en" sz="1100">
                <a:solidFill>
                  <a:srgbClr val="00677C"/>
                </a:solidFill>
                <a:latin typeface="Consolas"/>
                <a:ea typeface="Consolas"/>
                <a:cs typeface="Consolas"/>
                <a:sym typeface="Consolas"/>
              </a:rPr>
              <a:t>&lt;&lt;</a:t>
            </a:r>
            <a:r>
              <a:rPr lang="en" sz="1100">
                <a:solidFill>
                  <a:srgbClr val="C0C0C0"/>
                </a:solidFill>
                <a:latin typeface="Consolas"/>
                <a:ea typeface="Consolas"/>
                <a:cs typeface="Consolas"/>
                <a:sym typeface="Consolas"/>
              </a:rPr>
              <a:t> </a:t>
            </a:r>
            <a:r>
              <a:rPr lang="en" sz="1100">
                <a:solidFill>
                  <a:srgbClr val="008000"/>
                </a:solidFill>
                <a:latin typeface="Consolas"/>
                <a:ea typeface="Consolas"/>
                <a:cs typeface="Consolas"/>
                <a:sym typeface="Consolas"/>
              </a:rPr>
              <a:t>"Hello,</a:t>
            </a:r>
            <a:r>
              <a:rPr lang="en" sz="1100">
                <a:solidFill>
                  <a:srgbClr val="C0C0C0"/>
                </a:solidFill>
                <a:latin typeface="Consolas"/>
                <a:ea typeface="Consolas"/>
                <a:cs typeface="Consolas"/>
                <a:sym typeface="Consolas"/>
              </a:rPr>
              <a:t> </a:t>
            </a:r>
            <a:r>
              <a:rPr lang="en" sz="1100">
                <a:solidFill>
                  <a:srgbClr val="008000"/>
                </a:solidFill>
                <a:latin typeface="Consolas"/>
                <a:ea typeface="Consolas"/>
                <a:cs typeface="Consolas"/>
                <a:sym typeface="Consolas"/>
              </a:rPr>
              <a:t>world!"</a:t>
            </a:r>
            <a:r>
              <a:rPr lang="en" sz="1100">
                <a:solidFill>
                  <a:srgbClr val="C0C0C0"/>
                </a:solidFill>
                <a:latin typeface="Consolas"/>
                <a:ea typeface="Consolas"/>
                <a:cs typeface="Consolas"/>
                <a:sym typeface="Consolas"/>
              </a:rPr>
              <a:t> </a:t>
            </a:r>
            <a:r>
              <a:rPr lang="en" sz="1100">
                <a:solidFill>
                  <a:srgbClr val="00677C"/>
                </a:solidFill>
                <a:latin typeface="Consolas"/>
                <a:ea typeface="Consolas"/>
                <a:cs typeface="Consolas"/>
                <a:sym typeface="Consolas"/>
              </a:rPr>
              <a:t>&lt;&lt;</a:t>
            </a:r>
            <a:r>
              <a:rPr lang="en" sz="1100">
                <a:solidFill>
                  <a:srgbClr val="C0C0C0"/>
                </a:solidFill>
                <a:latin typeface="Consolas"/>
                <a:ea typeface="Consolas"/>
                <a:cs typeface="Consolas"/>
                <a:sym typeface="Consolas"/>
              </a:rPr>
              <a:t> </a:t>
            </a:r>
            <a:r>
              <a:rPr lang="en" sz="1100">
                <a:solidFill>
                  <a:srgbClr val="00677C"/>
                </a:solidFill>
                <a:latin typeface="Consolas"/>
                <a:ea typeface="Consolas"/>
                <a:cs typeface="Consolas"/>
                <a:sym typeface="Consolas"/>
              </a:rPr>
              <a:t>endl</a:t>
            </a:r>
            <a:r>
              <a:rPr lang="en" sz="1100">
                <a:solidFill>
                  <a:schemeClr val="accent5"/>
                </a:solidFill>
                <a:latin typeface="Consolas"/>
                <a:ea typeface="Consolas"/>
                <a:cs typeface="Consolas"/>
                <a:sym typeface="Consolas"/>
              </a:rPr>
              <a:t>;</a:t>
            </a:r>
            <a:endParaRPr sz="1100">
              <a:solidFill>
                <a:schemeClr val="accent5"/>
              </a:solidFill>
              <a:latin typeface="Consolas"/>
              <a:ea typeface="Consolas"/>
              <a:cs typeface="Consolas"/>
              <a:sym typeface="Consolas"/>
            </a:endParaRPr>
          </a:p>
          <a:p>
            <a:pPr indent="0" lvl="0" marL="0" rtl="0" algn="l">
              <a:lnSpc>
                <a:spcPct val="115000"/>
              </a:lnSpc>
              <a:spcBef>
                <a:spcPts val="0"/>
              </a:spcBef>
              <a:spcAft>
                <a:spcPts val="0"/>
              </a:spcAft>
              <a:buClr>
                <a:schemeClr val="accent5"/>
              </a:buClr>
              <a:buSzPts val="1100"/>
              <a:buFont typeface="Arial"/>
              <a:buNone/>
            </a:pPr>
            <a:r>
              <a:rPr lang="en" sz="1100">
                <a:solidFill>
                  <a:srgbClr val="C0C0C0"/>
                </a:solidFill>
                <a:latin typeface="Consolas"/>
                <a:ea typeface="Consolas"/>
                <a:cs typeface="Consolas"/>
                <a:sym typeface="Consolas"/>
              </a:rPr>
              <a:t>   </a:t>
            </a:r>
            <a:r>
              <a:rPr lang="en" sz="1100">
                <a:solidFill>
                  <a:srgbClr val="808000"/>
                </a:solidFill>
                <a:latin typeface="Consolas"/>
                <a:ea typeface="Consolas"/>
                <a:cs typeface="Consolas"/>
                <a:sym typeface="Consolas"/>
              </a:rPr>
              <a:t>return</a:t>
            </a:r>
            <a:r>
              <a:rPr lang="en" sz="1100">
                <a:solidFill>
                  <a:srgbClr val="C0C0C0"/>
                </a:solidFill>
                <a:latin typeface="Consolas"/>
                <a:ea typeface="Consolas"/>
                <a:cs typeface="Consolas"/>
                <a:sym typeface="Consolas"/>
              </a:rPr>
              <a:t> </a:t>
            </a:r>
            <a:r>
              <a:rPr lang="en" sz="1100">
                <a:solidFill>
                  <a:srgbClr val="000080"/>
                </a:solidFill>
                <a:latin typeface="Consolas"/>
                <a:ea typeface="Consolas"/>
                <a:cs typeface="Consolas"/>
                <a:sym typeface="Consolas"/>
              </a:rPr>
              <a:t>0</a:t>
            </a:r>
            <a:r>
              <a:rPr lang="en" sz="1100">
                <a:solidFill>
                  <a:schemeClr val="accent5"/>
                </a:solidFill>
                <a:latin typeface="Consolas"/>
                <a:ea typeface="Consolas"/>
                <a:cs typeface="Consolas"/>
                <a:sym typeface="Consolas"/>
              </a:rPr>
              <a:t>;  </a:t>
            </a:r>
            <a:r>
              <a:rPr lang="en" sz="1100">
                <a:solidFill>
                  <a:srgbClr val="008000"/>
                </a:solidFill>
                <a:latin typeface="Consolas"/>
                <a:ea typeface="Consolas"/>
                <a:cs typeface="Consolas"/>
                <a:sym typeface="Consolas"/>
              </a:rPr>
              <a:t>//</a:t>
            </a:r>
            <a:r>
              <a:rPr lang="en" sz="1100">
                <a:solidFill>
                  <a:srgbClr val="C0C0C0"/>
                </a:solidFill>
                <a:latin typeface="Consolas"/>
                <a:ea typeface="Consolas"/>
                <a:cs typeface="Consolas"/>
                <a:sym typeface="Consolas"/>
              </a:rPr>
              <a:t> </a:t>
            </a:r>
            <a:r>
              <a:rPr lang="en" sz="1100">
                <a:solidFill>
                  <a:srgbClr val="008000"/>
                </a:solidFill>
                <a:latin typeface="Consolas"/>
                <a:ea typeface="Consolas"/>
                <a:cs typeface="Consolas"/>
                <a:sym typeface="Consolas"/>
              </a:rPr>
              <a:t>must return an int to indicate</a:t>
            </a:r>
            <a:endParaRPr sz="1100">
              <a:solidFill>
                <a:srgbClr val="008000"/>
              </a:solidFill>
              <a:latin typeface="Consolas"/>
              <a:ea typeface="Consolas"/>
              <a:cs typeface="Consolas"/>
              <a:sym typeface="Consolas"/>
            </a:endParaRPr>
          </a:p>
          <a:p>
            <a:pPr indent="457200" lvl="0" marL="457200" rtl="0" algn="l">
              <a:lnSpc>
                <a:spcPct val="115000"/>
              </a:lnSpc>
              <a:spcBef>
                <a:spcPts val="0"/>
              </a:spcBef>
              <a:spcAft>
                <a:spcPts val="0"/>
              </a:spcAft>
              <a:buClr>
                <a:schemeClr val="accent5"/>
              </a:buClr>
              <a:buSzPts val="1100"/>
              <a:buFont typeface="Arial"/>
              <a:buNone/>
            </a:pPr>
            <a:r>
              <a:rPr lang="en" sz="1100">
                <a:solidFill>
                  <a:srgbClr val="008000"/>
                </a:solidFill>
                <a:latin typeface="Consolas"/>
                <a:ea typeface="Consolas"/>
                <a:cs typeface="Consolas"/>
                <a:sym typeface="Consolas"/>
              </a:rPr>
              <a:t>  // successful program completion</a:t>
            </a:r>
            <a:endParaRPr sz="1100">
              <a:solidFill>
                <a:schemeClr val="accent5"/>
              </a:solidFill>
              <a:latin typeface="Consolas"/>
              <a:ea typeface="Consolas"/>
              <a:cs typeface="Consolas"/>
              <a:sym typeface="Consolas"/>
            </a:endParaRPr>
          </a:p>
          <a:p>
            <a:pPr indent="0" lvl="0" marL="0" rtl="0" algn="l">
              <a:lnSpc>
                <a:spcPct val="115000"/>
              </a:lnSpc>
              <a:spcBef>
                <a:spcPts val="0"/>
              </a:spcBef>
              <a:spcAft>
                <a:spcPts val="0"/>
              </a:spcAft>
              <a:buClr>
                <a:schemeClr val="accent5"/>
              </a:buClr>
              <a:buSzPts val="1100"/>
              <a:buFont typeface="Arial"/>
              <a:buNone/>
            </a:pPr>
            <a:r>
              <a:rPr lang="en" sz="1100">
                <a:solidFill>
                  <a:schemeClr val="accent5"/>
                </a:solidFill>
                <a:latin typeface="Consolas"/>
                <a:ea typeface="Consolas"/>
                <a:cs typeface="Consolas"/>
                <a:sym typeface="Consolas"/>
              </a:rPr>
              <a:t>}</a:t>
            </a:r>
            <a:endParaRPr sz="1100">
              <a:solidFill>
                <a:schemeClr val="accent5"/>
              </a:solidFill>
              <a:latin typeface="Consolas"/>
              <a:ea typeface="Consolas"/>
              <a:cs typeface="Consolas"/>
              <a:sym typeface="Consolas"/>
            </a:endParaRPr>
          </a:p>
          <a:p>
            <a:pPr indent="0" lvl="0" marL="0" rtl="0" algn="l">
              <a:lnSpc>
                <a:spcPct val="115000"/>
              </a:lnSpc>
              <a:spcBef>
                <a:spcPts val="0"/>
              </a:spcBef>
              <a:spcAft>
                <a:spcPts val="0"/>
              </a:spcAft>
              <a:buClr>
                <a:schemeClr val="accent5"/>
              </a:buClr>
              <a:buSzPts val="1100"/>
              <a:buFont typeface="Arial"/>
              <a:buNone/>
            </a:pPr>
            <a:r>
              <a:t/>
            </a:r>
            <a:endParaRPr sz="1100">
              <a:solidFill>
                <a:schemeClr val="accent5"/>
              </a:solidFill>
              <a:latin typeface="Consolas"/>
              <a:ea typeface="Consolas"/>
              <a:cs typeface="Consolas"/>
              <a:sym typeface="Consolas"/>
            </a:endParaRPr>
          </a:p>
          <a:p>
            <a:pPr indent="0" lvl="0" marL="0" rtl="0" algn="l">
              <a:lnSpc>
                <a:spcPct val="115000"/>
              </a:lnSpc>
              <a:spcBef>
                <a:spcPts val="0"/>
              </a:spcBef>
              <a:spcAft>
                <a:spcPts val="1600"/>
              </a:spcAft>
              <a:buSzPts val="1400"/>
              <a:buNone/>
            </a:pPr>
            <a:r>
              <a:t/>
            </a:r>
            <a:endParaRPr>
              <a:latin typeface="Consolas"/>
              <a:ea typeface="Consolas"/>
              <a:cs typeface="Consolas"/>
              <a:sym typeface="Consolas"/>
            </a:endParaRPr>
          </a:p>
        </p:txBody>
      </p:sp>
      <p:sp>
        <p:nvSpPr>
          <p:cNvPr id="906" name="Google Shape;906;p104"/>
          <p:cNvSpPr txBox="1"/>
          <p:nvPr>
            <p:ph idx="2" type="body"/>
          </p:nvPr>
        </p:nvSpPr>
        <p:spPr>
          <a:xfrm>
            <a:off x="4572000" y="1152475"/>
            <a:ext cx="42603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accent5"/>
              </a:buClr>
              <a:buSzPts val="1100"/>
              <a:buFont typeface="Arial"/>
              <a:buNone/>
            </a:pPr>
            <a:r>
              <a:rPr lang="en" sz="1100">
                <a:solidFill>
                  <a:srgbClr val="000080"/>
                </a:solidFill>
                <a:latin typeface="Consolas"/>
                <a:ea typeface="Consolas"/>
                <a:cs typeface="Consolas"/>
                <a:sym typeface="Consolas"/>
              </a:rPr>
              <a:t>import</a:t>
            </a:r>
            <a:r>
              <a:rPr lang="en" sz="1100">
                <a:solidFill>
                  <a:srgbClr val="C0C0C0"/>
                </a:solidFill>
                <a:latin typeface="Consolas"/>
                <a:ea typeface="Consolas"/>
                <a:cs typeface="Consolas"/>
                <a:sym typeface="Consolas"/>
              </a:rPr>
              <a:t> </a:t>
            </a:r>
            <a:r>
              <a:rPr lang="en" sz="1100">
                <a:solidFill>
                  <a:srgbClr val="008000"/>
                </a:solidFill>
                <a:latin typeface="Consolas"/>
                <a:ea typeface="Consolas"/>
                <a:cs typeface="Consolas"/>
                <a:sym typeface="Consolas"/>
              </a:rPr>
              <a:t>sys</a:t>
            </a:r>
            <a:endParaRPr sz="1100">
              <a:solidFill>
                <a:schemeClr val="accent5"/>
              </a:solidFill>
              <a:latin typeface="Consolas"/>
              <a:ea typeface="Consolas"/>
              <a:cs typeface="Consolas"/>
              <a:sym typeface="Consolas"/>
            </a:endParaRPr>
          </a:p>
          <a:p>
            <a:pPr indent="0" lvl="0" marL="0" rtl="0" algn="l">
              <a:lnSpc>
                <a:spcPct val="115000"/>
              </a:lnSpc>
              <a:spcBef>
                <a:spcPts val="0"/>
              </a:spcBef>
              <a:spcAft>
                <a:spcPts val="0"/>
              </a:spcAft>
              <a:buClr>
                <a:schemeClr val="accent5"/>
              </a:buClr>
              <a:buSzPts val="1100"/>
              <a:buFont typeface="Arial"/>
              <a:buNone/>
            </a:pPr>
            <a:r>
              <a:t/>
            </a:r>
            <a:endParaRPr sz="1100">
              <a:solidFill>
                <a:srgbClr val="008000"/>
              </a:solidFill>
              <a:latin typeface="Consolas"/>
              <a:ea typeface="Consolas"/>
              <a:cs typeface="Consolas"/>
              <a:sym typeface="Consolas"/>
            </a:endParaRPr>
          </a:p>
          <a:p>
            <a:pPr indent="0" lvl="0" marL="0" rtl="0" algn="l">
              <a:lnSpc>
                <a:spcPct val="115000"/>
              </a:lnSpc>
              <a:spcBef>
                <a:spcPts val="0"/>
              </a:spcBef>
              <a:spcAft>
                <a:spcPts val="0"/>
              </a:spcAft>
              <a:buClr>
                <a:schemeClr val="accent5"/>
              </a:buClr>
              <a:buSzPts val="1100"/>
              <a:buFont typeface="Arial"/>
              <a:buNone/>
            </a:pPr>
            <a:r>
              <a:t/>
            </a:r>
            <a:endParaRPr sz="1100">
              <a:solidFill>
                <a:srgbClr val="008000"/>
              </a:solidFill>
              <a:latin typeface="Consolas"/>
              <a:ea typeface="Consolas"/>
              <a:cs typeface="Consolas"/>
              <a:sym typeface="Consolas"/>
            </a:endParaRPr>
          </a:p>
          <a:p>
            <a:pPr indent="0" lvl="0" marL="0" rtl="0" algn="l">
              <a:lnSpc>
                <a:spcPct val="115000"/>
              </a:lnSpc>
              <a:spcBef>
                <a:spcPts val="0"/>
              </a:spcBef>
              <a:spcAft>
                <a:spcPts val="0"/>
              </a:spcAft>
              <a:buClr>
                <a:schemeClr val="accent5"/>
              </a:buClr>
              <a:buSzPts val="1100"/>
              <a:buFont typeface="Arial"/>
              <a:buNone/>
            </a:pPr>
            <a:r>
              <a:rPr lang="en" sz="1100">
                <a:solidFill>
                  <a:srgbClr val="008000"/>
                </a:solidFill>
                <a:latin typeface="Consolas"/>
                <a:ea typeface="Consolas"/>
                <a:cs typeface="Consolas"/>
                <a:sym typeface="Consolas"/>
              </a:rPr>
              <a:t>#</a:t>
            </a:r>
            <a:r>
              <a:rPr lang="en" sz="1100">
                <a:solidFill>
                  <a:srgbClr val="C0C0C0"/>
                </a:solidFill>
                <a:latin typeface="Consolas"/>
                <a:ea typeface="Consolas"/>
                <a:cs typeface="Consolas"/>
                <a:sym typeface="Consolas"/>
              </a:rPr>
              <a:t> </a:t>
            </a:r>
            <a:r>
              <a:rPr lang="en" sz="1100">
                <a:solidFill>
                  <a:srgbClr val="008000"/>
                </a:solidFill>
                <a:latin typeface="Consolas"/>
                <a:ea typeface="Consolas"/>
                <a:cs typeface="Consolas"/>
                <a:sym typeface="Consolas"/>
              </a:rPr>
              <a:t>This function does not need to be called “main”</a:t>
            </a:r>
            <a:endParaRPr sz="1100">
              <a:solidFill>
                <a:srgbClr val="008000"/>
              </a:solidFill>
              <a:latin typeface="Consolas"/>
              <a:ea typeface="Consolas"/>
              <a:cs typeface="Consolas"/>
              <a:sym typeface="Consolas"/>
            </a:endParaRPr>
          </a:p>
          <a:p>
            <a:pPr indent="0" lvl="0" marL="0" rtl="0" algn="l">
              <a:lnSpc>
                <a:spcPct val="115000"/>
              </a:lnSpc>
              <a:spcBef>
                <a:spcPts val="0"/>
              </a:spcBef>
              <a:spcAft>
                <a:spcPts val="0"/>
              </a:spcAft>
              <a:buClr>
                <a:schemeClr val="accent5"/>
              </a:buClr>
              <a:buSzPts val="1100"/>
              <a:buFont typeface="Arial"/>
              <a:buNone/>
            </a:pPr>
            <a:r>
              <a:rPr lang="en" sz="1100">
                <a:solidFill>
                  <a:srgbClr val="808000"/>
                </a:solidFill>
                <a:latin typeface="Consolas"/>
                <a:ea typeface="Consolas"/>
                <a:cs typeface="Consolas"/>
                <a:sym typeface="Consolas"/>
              </a:rPr>
              <a:t>def</a:t>
            </a:r>
            <a:r>
              <a:rPr lang="en" sz="1100">
                <a:solidFill>
                  <a:srgbClr val="C0C0C0"/>
                </a:solidFill>
                <a:latin typeface="Consolas"/>
                <a:ea typeface="Consolas"/>
                <a:cs typeface="Consolas"/>
                <a:sym typeface="Consolas"/>
              </a:rPr>
              <a:t> </a:t>
            </a:r>
            <a:r>
              <a:rPr lang="en" sz="1100">
                <a:solidFill>
                  <a:srgbClr val="000080"/>
                </a:solidFill>
                <a:latin typeface="Consolas"/>
                <a:ea typeface="Consolas"/>
                <a:cs typeface="Consolas"/>
                <a:sym typeface="Consolas"/>
              </a:rPr>
              <a:t>main</a:t>
            </a:r>
            <a:r>
              <a:rPr lang="en" sz="1100">
                <a:solidFill>
                  <a:schemeClr val="accent5"/>
                </a:solidFill>
                <a:latin typeface="Consolas"/>
                <a:ea typeface="Consolas"/>
                <a:cs typeface="Consolas"/>
                <a:sym typeface="Consolas"/>
              </a:rPr>
              <a:t>():</a:t>
            </a:r>
            <a:endParaRPr sz="1100">
              <a:solidFill>
                <a:schemeClr val="accent5"/>
              </a:solidFill>
              <a:latin typeface="Consolas"/>
              <a:ea typeface="Consolas"/>
              <a:cs typeface="Consolas"/>
              <a:sym typeface="Consolas"/>
            </a:endParaRPr>
          </a:p>
          <a:p>
            <a:pPr indent="0" lvl="0" marL="0" rtl="0" algn="l">
              <a:lnSpc>
                <a:spcPct val="115000"/>
              </a:lnSpc>
              <a:spcBef>
                <a:spcPts val="0"/>
              </a:spcBef>
              <a:spcAft>
                <a:spcPts val="0"/>
              </a:spcAft>
              <a:buClr>
                <a:schemeClr val="accent5"/>
              </a:buClr>
              <a:buSzPts val="1100"/>
              <a:buFont typeface="Arial"/>
              <a:buNone/>
            </a:pPr>
            <a:r>
              <a:rPr lang="en" sz="1100">
                <a:solidFill>
                  <a:srgbClr val="C0C0C0"/>
                </a:solidFill>
                <a:latin typeface="Consolas"/>
                <a:ea typeface="Consolas"/>
                <a:cs typeface="Consolas"/>
                <a:sym typeface="Consolas"/>
              </a:rPr>
              <a:t>   </a:t>
            </a:r>
            <a:r>
              <a:rPr lang="en" sz="1100">
                <a:solidFill>
                  <a:srgbClr val="CE5C00"/>
                </a:solidFill>
                <a:latin typeface="Consolas"/>
                <a:ea typeface="Consolas"/>
                <a:cs typeface="Consolas"/>
                <a:sym typeface="Consolas"/>
              </a:rPr>
              <a:t>print</a:t>
            </a:r>
            <a:r>
              <a:rPr lang="en" sz="1100">
                <a:solidFill>
                  <a:schemeClr val="accent5"/>
                </a:solidFill>
                <a:latin typeface="Consolas"/>
                <a:ea typeface="Consolas"/>
                <a:cs typeface="Consolas"/>
                <a:sym typeface="Consolas"/>
              </a:rPr>
              <a:t>(</a:t>
            </a:r>
            <a:r>
              <a:rPr lang="en" sz="1100">
                <a:solidFill>
                  <a:srgbClr val="00677C"/>
                </a:solidFill>
                <a:latin typeface="Consolas"/>
                <a:ea typeface="Consolas"/>
                <a:cs typeface="Consolas"/>
                <a:sym typeface="Consolas"/>
              </a:rPr>
              <a:t>'Hello, world!'</a:t>
            </a:r>
            <a:r>
              <a:rPr lang="en" sz="1100">
                <a:solidFill>
                  <a:schemeClr val="accent5"/>
                </a:solidFill>
                <a:latin typeface="Consolas"/>
                <a:ea typeface="Consolas"/>
                <a:cs typeface="Consolas"/>
                <a:sym typeface="Consolas"/>
              </a:rPr>
              <a:t>)</a:t>
            </a:r>
            <a:endParaRPr sz="1100">
              <a:solidFill>
                <a:schemeClr val="accent5"/>
              </a:solidFill>
              <a:latin typeface="Consolas"/>
              <a:ea typeface="Consolas"/>
              <a:cs typeface="Consolas"/>
              <a:sym typeface="Consolas"/>
            </a:endParaRPr>
          </a:p>
          <a:p>
            <a:pPr indent="0" lvl="0" marL="0" rtl="0" algn="l">
              <a:lnSpc>
                <a:spcPct val="115000"/>
              </a:lnSpc>
              <a:spcBef>
                <a:spcPts val="0"/>
              </a:spcBef>
              <a:spcAft>
                <a:spcPts val="0"/>
              </a:spcAft>
              <a:buClr>
                <a:schemeClr val="accent5"/>
              </a:buClr>
              <a:buSzPts val="1100"/>
              <a:buFont typeface="Arial"/>
              <a:buNone/>
            </a:pPr>
            <a:r>
              <a:t/>
            </a:r>
            <a:endParaRPr sz="1100">
              <a:solidFill>
                <a:schemeClr val="accent5"/>
              </a:solidFill>
              <a:latin typeface="Consolas"/>
              <a:ea typeface="Consolas"/>
              <a:cs typeface="Consolas"/>
              <a:sym typeface="Consolas"/>
            </a:endParaRPr>
          </a:p>
          <a:p>
            <a:pPr indent="0" lvl="0" marL="0" rtl="0" algn="l">
              <a:lnSpc>
                <a:spcPct val="115000"/>
              </a:lnSpc>
              <a:spcBef>
                <a:spcPts val="0"/>
              </a:spcBef>
              <a:spcAft>
                <a:spcPts val="0"/>
              </a:spcAft>
              <a:buClr>
                <a:schemeClr val="accent5"/>
              </a:buClr>
              <a:buSzPts val="1100"/>
              <a:buFont typeface="Arial"/>
              <a:buNone/>
            </a:pPr>
            <a:r>
              <a:t/>
            </a:r>
            <a:endParaRPr sz="1100">
              <a:solidFill>
                <a:schemeClr val="accent5"/>
              </a:solidFill>
              <a:latin typeface="Consolas"/>
              <a:ea typeface="Consolas"/>
              <a:cs typeface="Consolas"/>
              <a:sym typeface="Consolas"/>
            </a:endParaRPr>
          </a:p>
          <a:p>
            <a:pPr indent="0" lvl="0" marL="0" rtl="0" algn="l">
              <a:lnSpc>
                <a:spcPct val="115000"/>
              </a:lnSpc>
              <a:spcBef>
                <a:spcPts val="0"/>
              </a:spcBef>
              <a:spcAft>
                <a:spcPts val="0"/>
              </a:spcAft>
              <a:buSzPts val="1400"/>
              <a:buNone/>
            </a:pPr>
            <a:r>
              <a:rPr lang="en" sz="1100">
                <a:solidFill>
                  <a:srgbClr val="808000"/>
                </a:solidFill>
                <a:latin typeface="Consolas"/>
                <a:ea typeface="Consolas"/>
                <a:cs typeface="Consolas"/>
                <a:sym typeface="Consolas"/>
              </a:rPr>
              <a:t>if </a:t>
            </a:r>
            <a:r>
              <a:rPr lang="en" sz="1100">
                <a:solidFill>
                  <a:schemeClr val="accent5"/>
                </a:solidFill>
                <a:latin typeface="Consolas"/>
                <a:ea typeface="Consolas"/>
                <a:cs typeface="Consolas"/>
                <a:sym typeface="Consolas"/>
              </a:rPr>
              <a:t>__name__ == </a:t>
            </a:r>
            <a:r>
              <a:rPr lang="en" sz="1100">
                <a:solidFill>
                  <a:srgbClr val="00677C"/>
                </a:solidFill>
                <a:latin typeface="Consolas"/>
                <a:ea typeface="Consolas"/>
                <a:cs typeface="Consolas"/>
                <a:sym typeface="Consolas"/>
              </a:rPr>
              <a:t>'__main__'</a:t>
            </a:r>
            <a:r>
              <a:rPr lang="en" sz="1100">
                <a:solidFill>
                  <a:schemeClr val="accent5"/>
                </a:solidFill>
                <a:latin typeface="Consolas"/>
                <a:ea typeface="Consolas"/>
                <a:cs typeface="Consolas"/>
                <a:sym typeface="Consolas"/>
              </a:rPr>
              <a:t>:</a:t>
            </a:r>
            <a:endParaRPr sz="1100">
              <a:solidFill>
                <a:schemeClr val="accent5"/>
              </a:solidFill>
              <a:latin typeface="Consolas"/>
              <a:ea typeface="Consolas"/>
              <a:cs typeface="Consolas"/>
              <a:sym typeface="Consolas"/>
            </a:endParaRPr>
          </a:p>
          <a:p>
            <a:pPr indent="0" lvl="0" marL="0" rtl="0" algn="l">
              <a:lnSpc>
                <a:spcPct val="115000"/>
              </a:lnSpc>
              <a:spcBef>
                <a:spcPts val="0"/>
              </a:spcBef>
              <a:spcAft>
                <a:spcPts val="0"/>
              </a:spcAft>
              <a:buSzPts val="1400"/>
              <a:buNone/>
            </a:pPr>
            <a:r>
              <a:rPr lang="en" sz="1100">
                <a:solidFill>
                  <a:srgbClr val="008000"/>
                </a:solidFill>
                <a:latin typeface="Consolas"/>
                <a:ea typeface="Consolas"/>
                <a:cs typeface="Consolas"/>
                <a:sym typeface="Consolas"/>
              </a:rPr>
              <a:t>    #</a:t>
            </a:r>
            <a:r>
              <a:rPr lang="en" sz="1100">
                <a:solidFill>
                  <a:srgbClr val="C0C0C0"/>
                </a:solidFill>
                <a:latin typeface="Consolas"/>
                <a:ea typeface="Consolas"/>
                <a:cs typeface="Consolas"/>
                <a:sym typeface="Consolas"/>
              </a:rPr>
              <a:t> </a:t>
            </a:r>
            <a:r>
              <a:rPr lang="en" sz="1100">
                <a:solidFill>
                  <a:srgbClr val="008000"/>
                </a:solidFill>
                <a:latin typeface="Consolas"/>
                <a:ea typeface="Consolas"/>
                <a:cs typeface="Consolas"/>
                <a:sym typeface="Consolas"/>
              </a:rPr>
              <a:t>Any function that gets placed here will get </a:t>
            </a:r>
            <a:endParaRPr sz="1100">
              <a:solidFill>
                <a:srgbClr val="008000"/>
              </a:solidFill>
              <a:latin typeface="Consolas"/>
              <a:ea typeface="Consolas"/>
              <a:cs typeface="Consolas"/>
              <a:sym typeface="Consolas"/>
            </a:endParaRPr>
          </a:p>
          <a:p>
            <a:pPr indent="0" lvl="0" marL="0" rtl="0" algn="l">
              <a:lnSpc>
                <a:spcPct val="115000"/>
              </a:lnSpc>
              <a:spcBef>
                <a:spcPts val="0"/>
              </a:spcBef>
              <a:spcAft>
                <a:spcPts val="0"/>
              </a:spcAft>
              <a:buSzPts val="1400"/>
              <a:buNone/>
            </a:pPr>
            <a:r>
              <a:rPr lang="en" sz="1100">
                <a:solidFill>
                  <a:srgbClr val="008000"/>
                </a:solidFill>
                <a:latin typeface="Consolas"/>
                <a:ea typeface="Consolas"/>
                <a:cs typeface="Consolas"/>
                <a:sym typeface="Consolas"/>
              </a:rPr>
              <a:t>    # called when you run the program with </a:t>
            </a:r>
            <a:endParaRPr sz="1100">
              <a:solidFill>
                <a:srgbClr val="008000"/>
              </a:solidFill>
              <a:latin typeface="Consolas"/>
              <a:ea typeface="Consolas"/>
              <a:cs typeface="Consolas"/>
              <a:sym typeface="Consolas"/>
            </a:endParaRPr>
          </a:p>
          <a:p>
            <a:pPr indent="0" lvl="0" marL="0" rtl="0" algn="l">
              <a:lnSpc>
                <a:spcPct val="115000"/>
              </a:lnSpc>
              <a:spcBef>
                <a:spcPts val="0"/>
              </a:spcBef>
              <a:spcAft>
                <a:spcPts val="0"/>
              </a:spcAft>
              <a:buSzPts val="1400"/>
              <a:buNone/>
            </a:pPr>
            <a:r>
              <a:rPr lang="en" sz="1100">
                <a:solidFill>
                  <a:srgbClr val="008000"/>
                </a:solidFill>
                <a:latin typeface="Consolas"/>
                <a:ea typeface="Consolas"/>
                <a:cs typeface="Consolas"/>
                <a:sym typeface="Consolas"/>
              </a:rPr>
              <a:t>    # `python3 helloworld.py`</a:t>
            </a:r>
            <a:endParaRPr sz="1100">
              <a:solidFill>
                <a:srgbClr val="008000"/>
              </a:solidFill>
              <a:latin typeface="Consolas"/>
              <a:ea typeface="Consolas"/>
              <a:cs typeface="Consolas"/>
              <a:sym typeface="Consolas"/>
            </a:endParaRPr>
          </a:p>
          <a:p>
            <a:pPr indent="0" lvl="0" marL="0" rtl="0" algn="l">
              <a:lnSpc>
                <a:spcPct val="115000"/>
              </a:lnSpc>
              <a:spcBef>
                <a:spcPts val="0"/>
              </a:spcBef>
              <a:spcAft>
                <a:spcPts val="0"/>
              </a:spcAft>
              <a:buClr>
                <a:schemeClr val="accent5"/>
              </a:buClr>
              <a:buSzPts val="1100"/>
              <a:buFont typeface="Arial"/>
              <a:buNone/>
            </a:pPr>
            <a:r>
              <a:rPr lang="en" sz="1100">
                <a:solidFill>
                  <a:srgbClr val="CE5C00"/>
                </a:solidFill>
                <a:latin typeface="Consolas"/>
                <a:ea typeface="Consolas"/>
                <a:cs typeface="Consolas"/>
                <a:sym typeface="Consolas"/>
              </a:rPr>
              <a:t>    main</a:t>
            </a:r>
            <a:r>
              <a:rPr lang="en" sz="1100">
                <a:solidFill>
                  <a:schemeClr val="accent5"/>
                </a:solidFill>
                <a:latin typeface="Consolas"/>
                <a:ea typeface="Consolas"/>
                <a:cs typeface="Consolas"/>
                <a:sym typeface="Consolas"/>
              </a:rPr>
              <a:t>()</a:t>
            </a:r>
            <a:endParaRPr sz="1100">
              <a:solidFill>
                <a:schemeClr val="accent5"/>
              </a:solidFill>
              <a:latin typeface="Consolas"/>
              <a:ea typeface="Consolas"/>
              <a:cs typeface="Consolas"/>
              <a:sym typeface="Consolas"/>
            </a:endParaRPr>
          </a:p>
        </p:txBody>
      </p:sp>
      <p:sp>
        <p:nvSpPr>
          <p:cNvPr id="907" name="Google Shape;907;p104"/>
          <p:cNvSpPr txBox="1"/>
          <p:nvPr/>
        </p:nvSpPr>
        <p:spPr>
          <a:xfrm>
            <a:off x="1114200" y="4004050"/>
            <a:ext cx="2394900" cy="719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Caveat"/>
                <a:ea typeface="Caveat"/>
                <a:cs typeface="Caveat"/>
                <a:sym typeface="Caveat"/>
              </a:rPr>
              <a:t>C++</a:t>
            </a:r>
            <a:endParaRPr b="0" i="0" sz="3000" u="none" cap="none" strike="noStrike">
              <a:solidFill>
                <a:srgbClr val="000000"/>
              </a:solidFill>
              <a:latin typeface="Caveat"/>
              <a:ea typeface="Caveat"/>
              <a:cs typeface="Caveat"/>
              <a:sym typeface="Caveat"/>
            </a:endParaRPr>
          </a:p>
        </p:txBody>
      </p:sp>
      <p:sp>
        <p:nvSpPr>
          <p:cNvPr id="908" name="Google Shape;908;p104"/>
          <p:cNvSpPr txBox="1"/>
          <p:nvPr/>
        </p:nvSpPr>
        <p:spPr>
          <a:xfrm>
            <a:off x="5504700" y="4004050"/>
            <a:ext cx="2394900" cy="719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Caveat"/>
                <a:ea typeface="Caveat"/>
                <a:cs typeface="Caveat"/>
                <a:sym typeface="Caveat"/>
              </a:rPr>
              <a:t>Python</a:t>
            </a:r>
            <a:endParaRPr b="0" i="0" sz="3000" u="none" cap="none" strike="noStrike">
              <a:solidFill>
                <a:srgbClr val="000000"/>
              </a:solidFill>
              <a:latin typeface="Caveat"/>
              <a:ea typeface="Caveat"/>
              <a:cs typeface="Caveat"/>
              <a:sym typeface="Cave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595959"/>
      </a:dk1>
      <a:lt1>
        <a:srgbClr val="FFFFFF"/>
      </a:lt1>
      <a:dk2>
        <a:srgbClr val="595959"/>
      </a:dk2>
      <a:lt2>
        <a:srgbClr val="C0C0C0"/>
      </a:lt2>
      <a:accent1>
        <a:srgbClr val="F2AD41"/>
      </a:accent1>
      <a:accent2>
        <a:srgbClr val="212121"/>
      </a:accent2>
      <a:accent3>
        <a:srgbClr val="5A1E50"/>
      </a:accent3>
      <a:accent4>
        <a:srgbClr val="BDB8B2"/>
      </a:accent4>
      <a:accent5>
        <a:srgbClr val="000000"/>
      </a:accent5>
      <a:accent6>
        <a:srgbClr val="5A1E50"/>
      </a:accent6>
      <a:hlink>
        <a:srgbClr val="F2AD4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Susan Epstein</dc:creator>
</cp:coreProperties>
</file>